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3" r:id="rId2"/>
    <p:sldId id="291" r:id="rId3"/>
    <p:sldId id="259" r:id="rId4"/>
    <p:sldId id="284" r:id="rId5"/>
    <p:sldId id="285" r:id="rId6"/>
    <p:sldId id="286" r:id="rId7"/>
    <p:sldId id="287" r:id="rId8"/>
    <p:sldId id="288" r:id="rId9"/>
    <p:sldId id="289" r:id="rId10"/>
    <p:sldId id="290" r:id="rId11"/>
    <p:sldId id="2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8D2B"/>
    <a:srgbClr val="717074"/>
    <a:srgbClr val="75777B"/>
    <a:srgbClr val="FA8E2B"/>
    <a:srgbClr val="FB99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79"/>
    <p:restoredTop sz="94674"/>
  </p:normalViewPr>
  <p:slideViewPr>
    <p:cSldViewPr snapToGrid="0" snapToObjects="1">
      <p:cViewPr varScale="1">
        <p:scale>
          <a:sx n="72" d="100"/>
          <a:sy n="72" d="100"/>
        </p:scale>
        <p:origin x="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4F5E-94B1-DF4D-92BE-CE755B2EBD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91D96F-1CB7-D34E-92AB-74B06A17AA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486F5B-5E85-FF4E-9594-EC6EE894C890}"/>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5" name="Footer Placeholder 4">
            <a:extLst>
              <a:ext uri="{FF2B5EF4-FFF2-40B4-BE49-F238E27FC236}">
                <a16:creationId xmlns:a16="http://schemas.microsoft.com/office/drawing/2014/main" id="{F3242B57-439E-B643-9457-1BC47D2DE2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79FFF-F580-5C43-81AE-E36F8A48D873}"/>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2181908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7750D-C5E6-934D-A23C-7ADE3771F8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25E0C9-7A62-C24F-AF77-609DC4EDCE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C2CB5-6B02-F642-BA26-0FAA39F43B90}"/>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5" name="Footer Placeholder 4">
            <a:extLst>
              <a:ext uri="{FF2B5EF4-FFF2-40B4-BE49-F238E27FC236}">
                <a16:creationId xmlns:a16="http://schemas.microsoft.com/office/drawing/2014/main" id="{1E323473-297B-7546-9139-39EAEF833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0ACB-0E53-A341-A6D3-7D0DA8E5F92E}"/>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3880540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B1393E-B9A4-F844-B247-92CBD5C772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388A1D-AA16-A342-8C12-ADF1636407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7F3B31-95FE-DC4C-8A13-7DC8C87AB7EC}"/>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5" name="Footer Placeholder 4">
            <a:extLst>
              <a:ext uri="{FF2B5EF4-FFF2-40B4-BE49-F238E27FC236}">
                <a16:creationId xmlns:a16="http://schemas.microsoft.com/office/drawing/2014/main" id="{2E149D75-7DA9-5F42-B905-38155760B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CFF4A-5D88-AA46-8428-24D086094DA6}"/>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241018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EB8D-8ADB-954F-AFAC-102ADC56F7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C0BED1-403A-274D-A2C6-248A51E0A4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4E443F-328E-3D4D-A1BB-778185AB0D42}"/>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5" name="Footer Placeholder 4">
            <a:extLst>
              <a:ext uri="{FF2B5EF4-FFF2-40B4-BE49-F238E27FC236}">
                <a16:creationId xmlns:a16="http://schemas.microsoft.com/office/drawing/2014/main" id="{3186B073-9FD5-7842-8113-B7E49D19E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3D2AF-337A-5543-BC30-BAC1FACCCEA9}"/>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4194537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E8D3-940C-934C-9CAB-CEF4A337C5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BFDA44-C699-DA41-BDBB-4E371DBA11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30BA1B-D2EA-0249-88DD-723923C3E518}"/>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5" name="Footer Placeholder 4">
            <a:extLst>
              <a:ext uri="{FF2B5EF4-FFF2-40B4-BE49-F238E27FC236}">
                <a16:creationId xmlns:a16="http://schemas.microsoft.com/office/drawing/2014/main" id="{598E3C40-5B56-8B46-AAF7-9934E42BF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45678-5D28-684D-B3B9-DADA5D9A97CF}"/>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2797281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E374-63CD-354C-9429-51C9C8E936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BB1B45-8622-F445-981E-50C36ED5A7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1A4A90-FD26-1745-9794-FF0E4760B0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563190-26E7-9D4C-8DEC-4CB1193BAFE1}"/>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6" name="Footer Placeholder 5">
            <a:extLst>
              <a:ext uri="{FF2B5EF4-FFF2-40B4-BE49-F238E27FC236}">
                <a16:creationId xmlns:a16="http://schemas.microsoft.com/office/drawing/2014/main" id="{EE30BD5F-805F-3045-8BD2-DC10F7584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4923A0-5540-0B47-A055-A5E30D00CE42}"/>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359088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DE06A-C3DA-784B-ACE6-13B2312D3A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90BCA0-52DC-FF4A-9850-70C544C249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BED084-21F6-F349-87DF-FCD9E1851D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61F215-7FC3-894E-8B1C-3242E5B1F8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81BCCB-9327-C049-A37B-8F62024EDB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9B602B-1FC0-FC43-9C95-5C89F2AC8BC2}"/>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8" name="Footer Placeholder 7">
            <a:extLst>
              <a:ext uri="{FF2B5EF4-FFF2-40B4-BE49-F238E27FC236}">
                <a16:creationId xmlns:a16="http://schemas.microsoft.com/office/drawing/2014/main" id="{8D3A3E33-F753-5244-AFB7-83F3ECF0D8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D4E56B-6C8A-4847-9D4A-5B1B73080F93}"/>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1350081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2698-2843-FD4F-9718-851F90306E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DE306E-0E2F-E748-9510-F11C236A5639}"/>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4" name="Footer Placeholder 3">
            <a:extLst>
              <a:ext uri="{FF2B5EF4-FFF2-40B4-BE49-F238E27FC236}">
                <a16:creationId xmlns:a16="http://schemas.microsoft.com/office/drawing/2014/main" id="{D5D37392-7AE9-594B-9E2B-E52F7DEF6D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3B95B0-9518-A74B-A12F-312ADD36D7DC}"/>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62634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12812-432E-644D-A1C6-647EF21BE0FF}"/>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3" name="Footer Placeholder 2">
            <a:extLst>
              <a:ext uri="{FF2B5EF4-FFF2-40B4-BE49-F238E27FC236}">
                <a16:creationId xmlns:a16="http://schemas.microsoft.com/office/drawing/2014/main" id="{FB76FCDE-48CE-E546-9BBC-154FA7A3C6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FA690F-6A01-3B4C-B5C2-FAEB3E7BB880}"/>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409244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CB85-9330-8E43-911C-1AB026FFA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6CFD82-8954-8C43-B3C0-81343996D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8323DB-763F-FF47-BC90-05DE89AC0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C2F9D4-C04D-EB4D-8A34-39040F0B6139}"/>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6" name="Footer Placeholder 5">
            <a:extLst>
              <a:ext uri="{FF2B5EF4-FFF2-40B4-BE49-F238E27FC236}">
                <a16:creationId xmlns:a16="http://schemas.microsoft.com/office/drawing/2014/main" id="{C59EA1FB-A4BD-124C-BF46-B2CD8C40B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16D11A-015E-4F4C-9F64-697D03A30570}"/>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376719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EA205-3F63-F842-A424-D5FF36F32E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F93BB8-824C-3F44-B588-00E285C21A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119EE5-0377-C24B-9484-E123B11E8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4A4C5-679B-434B-8027-59323008DCA0}"/>
              </a:ext>
            </a:extLst>
          </p:cNvPr>
          <p:cNvSpPr>
            <a:spLocks noGrp="1"/>
          </p:cNvSpPr>
          <p:nvPr>
            <p:ph type="dt" sz="half" idx="10"/>
          </p:nvPr>
        </p:nvSpPr>
        <p:spPr/>
        <p:txBody>
          <a:bodyPr/>
          <a:lstStyle/>
          <a:p>
            <a:fld id="{C9F71E85-8766-0C43-96E7-5F67EAF00A5D}" type="datetimeFigureOut">
              <a:rPr lang="en-US" smtClean="0"/>
              <a:t>5/29/2020</a:t>
            </a:fld>
            <a:endParaRPr lang="en-US"/>
          </a:p>
        </p:txBody>
      </p:sp>
      <p:sp>
        <p:nvSpPr>
          <p:cNvPr id="6" name="Footer Placeholder 5">
            <a:extLst>
              <a:ext uri="{FF2B5EF4-FFF2-40B4-BE49-F238E27FC236}">
                <a16:creationId xmlns:a16="http://schemas.microsoft.com/office/drawing/2014/main" id="{54E5C852-A86D-044F-B7E0-758DCA1C6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DA950D-B658-674B-8B89-85CE2A4D11B2}"/>
              </a:ext>
            </a:extLst>
          </p:cNvPr>
          <p:cNvSpPr>
            <a:spLocks noGrp="1"/>
          </p:cNvSpPr>
          <p:nvPr>
            <p:ph type="sldNum" sz="quarter" idx="12"/>
          </p:nvPr>
        </p:nvSpPr>
        <p:spPr/>
        <p:txBody>
          <a:bodyPr/>
          <a:lstStyle/>
          <a:p>
            <a:fld id="{C2237035-DB5C-F44B-B392-81E2DD00BC93}" type="slidenum">
              <a:rPr lang="en-US" smtClean="0"/>
              <a:t>‹#›</a:t>
            </a:fld>
            <a:endParaRPr lang="en-US"/>
          </a:p>
        </p:txBody>
      </p:sp>
    </p:spTree>
    <p:extLst>
      <p:ext uri="{BB962C8B-B14F-4D97-AF65-F5344CB8AC3E}">
        <p14:creationId xmlns:p14="http://schemas.microsoft.com/office/powerpoint/2010/main" val="904078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6ACE40-65DE-324C-9F6C-13F1CC681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3362B8-840B-2048-9035-FE5D98490B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13408D-7B18-5747-8D64-E3A5205230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71E85-8766-0C43-96E7-5F67EAF00A5D}" type="datetimeFigureOut">
              <a:rPr lang="en-US" smtClean="0"/>
              <a:t>5/29/2020</a:t>
            </a:fld>
            <a:endParaRPr lang="en-US"/>
          </a:p>
        </p:txBody>
      </p:sp>
      <p:sp>
        <p:nvSpPr>
          <p:cNvPr id="5" name="Footer Placeholder 4">
            <a:extLst>
              <a:ext uri="{FF2B5EF4-FFF2-40B4-BE49-F238E27FC236}">
                <a16:creationId xmlns:a16="http://schemas.microsoft.com/office/drawing/2014/main" id="{91B25D55-85F0-844C-8B7E-1239681F09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FE6CEE-8D14-354C-BF58-2B0BD4759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237035-DB5C-F44B-B392-81E2DD00BC93}" type="slidenum">
              <a:rPr lang="en-US" smtClean="0"/>
              <a:t>‹#›</a:t>
            </a:fld>
            <a:endParaRPr lang="en-US"/>
          </a:p>
        </p:txBody>
      </p:sp>
    </p:spTree>
    <p:extLst>
      <p:ext uri="{BB962C8B-B14F-4D97-AF65-F5344CB8AC3E}">
        <p14:creationId xmlns:p14="http://schemas.microsoft.com/office/powerpoint/2010/main" val="3162445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5AEECD0-BE94-DD44-9BFA-CBEBA89708C4}"/>
              </a:ext>
            </a:extLst>
          </p:cNvPr>
          <p:cNvPicPr>
            <a:picLocks noChangeAspect="1"/>
          </p:cNvPicPr>
          <p:nvPr/>
        </p:nvPicPr>
        <p:blipFill rotWithShape="1">
          <a:blip r:embed="rId2"/>
          <a:srcRect t="11703" b="17166"/>
          <a:stretch/>
        </p:blipFill>
        <p:spPr>
          <a:xfrm>
            <a:off x="0" y="0"/>
            <a:ext cx="12192000" cy="6858001"/>
          </a:xfrm>
          <a:prstGeom prst="rect">
            <a:avLst/>
          </a:prstGeom>
        </p:spPr>
      </p:pic>
      <p:grpSp>
        <p:nvGrpSpPr>
          <p:cNvPr id="14" name="Group 13">
            <a:extLst>
              <a:ext uri="{FF2B5EF4-FFF2-40B4-BE49-F238E27FC236}">
                <a16:creationId xmlns:a16="http://schemas.microsoft.com/office/drawing/2014/main" id="{CEC20592-753F-CC4B-AAE2-18B60AFB2DD9}"/>
              </a:ext>
            </a:extLst>
          </p:cNvPr>
          <p:cNvGrpSpPr/>
          <p:nvPr/>
        </p:nvGrpSpPr>
        <p:grpSpPr>
          <a:xfrm>
            <a:off x="582327" y="842631"/>
            <a:ext cx="548640" cy="5348092"/>
            <a:chOff x="582327" y="831954"/>
            <a:chExt cx="548640" cy="5348092"/>
          </a:xfrm>
        </p:grpSpPr>
        <p:sp>
          <p:nvSpPr>
            <p:cNvPr id="9" name="Oval 8">
              <a:extLst>
                <a:ext uri="{FF2B5EF4-FFF2-40B4-BE49-F238E27FC236}">
                  <a16:creationId xmlns:a16="http://schemas.microsoft.com/office/drawing/2014/main" id="{3B75BB22-E0F7-9B41-8026-FC8F4C1C2AAC}"/>
                </a:ext>
              </a:extLst>
            </p:cNvPr>
            <p:cNvSpPr/>
            <p:nvPr/>
          </p:nvSpPr>
          <p:spPr>
            <a:xfrm>
              <a:off x="582327" y="5631406"/>
              <a:ext cx="548640" cy="54864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BEC665C6-089B-A641-B1EE-27F18AEAA13F}"/>
                </a:ext>
              </a:extLst>
            </p:cNvPr>
            <p:cNvCxnSpPr>
              <a:cxnSpLocks/>
              <a:stCxn id="9" idx="0"/>
            </p:cNvCxnSpPr>
            <p:nvPr/>
          </p:nvCxnSpPr>
          <p:spPr>
            <a:xfrm flipV="1">
              <a:off x="856647" y="831954"/>
              <a:ext cx="0" cy="479945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E51046D-5410-474E-8631-B3E041FF1677}"/>
                </a:ext>
              </a:extLst>
            </p:cNvPr>
            <p:cNvSpPr txBox="1"/>
            <p:nvPr/>
          </p:nvSpPr>
          <p:spPr>
            <a:xfrm>
              <a:off x="719487" y="5753312"/>
              <a:ext cx="274320" cy="307777"/>
            </a:xfrm>
            <a:prstGeom prst="rect">
              <a:avLst/>
            </a:prstGeom>
            <a:noFill/>
          </p:spPr>
          <p:txBody>
            <a:bodyPr wrap="square" rtlCol="0">
              <a:spAutoFit/>
            </a:bodyPr>
            <a:lstStyle/>
            <a:p>
              <a:pPr algn="ctr"/>
              <a:r>
                <a:rPr lang="en-US" sz="1400" dirty="0">
                  <a:solidFill>
                    <a:schemeClr val="bg1"/>
                  </a:solidFill>
                  <a:latin typeface="Myriad Pro Light" panose="020B0403030403020204" pitchFamily="34" charset="0"/>
                </a:rPr>
                <a:t>1</a:t>
              </a:r>
              <a:endParaRPr lang="en-US" sz="1100" dirty="0">
                <a:solidFill>
                  <a:schemeClr val="bg1"/>
                </a:solidFill>
                <a:latin typeface="Myriad Pro Light" panose="020B0403030403020204" pitchFamily="34" charset="0"/>
              </a:endParaRPr>
            </a:p>
          </p:txBody>
        </p:sp>
      </p:grpSp>
      <p:pic>
        <p:nvPicPr>
          <p:cNvPr id="18" name="Picture 17">
            <a:extLst>
              <a:ext uri="{FF2B5EF4-FFF2-40B4-BE49-F238E27FC236}">
                <a16:creationId xmlns:a16="http://schemas.microsoft.com/office/drawing/2014/main" id="{578A5E82-33AE-B949-8B55-1A87D71D51FE}"/>
              </a:ext>
            </a:extLst>
          </p:cNvPr>
          <p:cNvPicPr>
            <a:picLocks noChangeAspect="1"/>
          </p:cNvPicPr>
          <p:nvPr/>
        </p:nvPicPr>
        <p:blipFill>
          <a:blip r:embed="rId3"/>
          <a:srcRect/>
          <a:stretch/>
        </p:blipFill>
        <p:spPr>
          <a:xfrm>
            <a:off x="9812816" y="5890446"/>
            <a:ext cx="1634270" cy="465767"/>
          </a:xfrm>
          <a:prstGeom prst="rect">
            <a:avLst/>
          </a:prstGeom>
        </p:spPr>
      </p:pic>
      <p:sp>
        <p:nvSpPr>
          <p:cNvPr id="23" name="Oval 22">
            <a:extLst>
              <a:ext uri="{FF2B5EF4-FFF2-40B4-BE49-F238E27FC236}">
                <a16:creationId xmlns:a16="http://schemas.microsoft.com/office/drawing/2014/main" id="{73150879-95D4-7E49-95CC-412878DB3BD4}"/>
              </a:ext>
            </a:extLst>
          </p:cNvPr>
          <p:cNvSpPr/>
          <p:nvPr/>
        </p:nvSpPr>
        <p:spPr>
          <a:xfrm>
            <a:off x="810927" y="796911"/>
            <a:ext cx="91440" cy="91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2E212E5-41DC-E74F-A76F-8FDC3E4F131D}"/>
              </a:ext>
            </a:extLst>
          </p:cNvPr>
          <p:cNvSpPr txBox="1"/>
          <p:nvPr/>
        </p:nvSpPr>
        <p:spPr>
          <a:xfrm>
            <a:off x="1405287" y="1605537"/>
            <a:ext cx="9930061" cy="707886"/>
          </a:xfrm>
          <a:prstGeom prst="rect">
            <a:avLst/>
          </a:prstGeom>
          <a:noFill/>
        </p:spPr>
        <p:txBody>
          <a:bodyPr wrap="square" rtlCol="0">
            <a:spAutoFit/>
          </a:bodyPr>
          <a:lstStyle/>
          <a:p>
            <a:r>
              <a:rPr lang="en-US" sz="4000" b="1" dirty="0">
                <a:solidFill>
                  <a:schemeClr val="bg1"/>
                </a:solidFill>
                <a:latin typeface="Arial Black" panose="020B0604020202020204" pitchFamily="34" charset="0"/>
                <a:cs typeface="Arial Black" panose="020B0604020202020204" pitchFamily="34" charset="0"/>
              </a:rPr>
              <a:t>Lifeline Youth &amp; Family Services</a:t>
            </a:r>
          </a:p>
        </p:txBody>
      </p:sp>
      <p:sp>
        <p:nvSpPr>
          <p:cNvPr id="24" name="TextBox 23">
            <a:extLst>
              <a:ext uri="{FF2B5EF4-FFF2-40B4-BE49-F238E27FC236}">
                <a16:creationId xmlns:a16="http://schemas.microsoft.com/office/drawing/2014/main" id="{E39459B0-49BB-8D4A-B761-ED46BCC4F16E}"/>
              </a:ext>
            </a:extLst>
          </p:cNvPr>
          <p:cNvSpPr txBox="1"/>
          <p:nvPr/>
        </p:nvSpPr>
        <p:spPr>
          <a:xfrm>
            <a:off x="1405287" y="2565818"/>
            <a:ext cx="6319812"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Presented by: Jennifer Sandman, Recruiting Specialist</a:t>
            </a:r>
            <a:endParaRPr lang="en-US" dirty="0">
              <a:solidFill>
                <a:schemeClr val="bg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6900E082-7FDE-BC4E-8B04-F75F4EC476C2}"/>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5598CB0-708A-A64B-B609-41AC9BC697D7}"/>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3" name="TextBox 12">
            <a:extLst>
              <a:ext uri="{FF2B5EF4-FFF2-40B4-BE49-F238E27FC236}">
                <a16:creationId xmlns:a16="http://schemas.microsoft.com/office/drawing/2014/main" id="{5403ECB2-A5EF-3343-918F-28D94581460C}"/>
              </a:ext>
            </a:extLst>
          </p:cNvPr>
          <p:cNvSpPr txBox="1"/>
          <p:nvPr/>
        </p:nvSpPr>
        <p:spPr>
          <a:xfrm rot="16200000">
            <a:off x="-345536" y="4300650"/>
            <a:ext cx="2117338" cy="261610"/>
          </a:xfrm>
          <a:prstGeom prst="rect">
            <a:avLst/>
          </a:prstGeom>
          <a:noFill/>
        </p:spPr>
        <p:txBody>
          <a:bodyPr wrap="square" rtlCol="0">
            <a:spAutoFit/>
          </a:bodyPr>
          <a:lstStyle/>
          <a:p>
            <a:r>
              <a:rPr lang="en-US" sz="1100" spc="300" dirty="0">
                <a:solidFill>
                  <a:schemeClr val="bg1"/>
                </a:solidFill>
                <a:latin typeface="Arial" panose="020B0604020202020204" pitchFamily="34" charset="0"/>
                <a:cs typeface="Arial" panose="020B0604020202020204" pitchFamily="34" charset="0"/>
              </a:rPr>
              <a:t>TITLE/HEADER</a:t>
            </a:r>
          </a:p>
        </p:txBody>
      </p:sp>
      <p:sp>
        <p:nvSpPr>
          <p:cNvPr id="15" name="TextBox 14">
            <a:extLst>
              <a:ext uri="{FF2B5EF4-FFF2-40B4-BE49-F238E27FC236}">
                <a16:creationId xmlns:a16="http://schemas.microsoft.com/office/drawing/2014/main" id="{BA484477-DC85-ED4F-B339-39F0899620B4}"/>
              </a:ext>
            </a:extLst>
          </p:cNvPr>
          <p:cNvSpPr txBox="1"/>
          <p:nvPr/>
        </p:nvSpPr>
        <p:spPr>
          <a:xfrm>
            <a:off x="1393624" y="3224771"/>
            <a:ext cx="4297172" cy="1384995"/>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Celebrating over 50 years of changing lives and making a </a:t>
            </a:r>
            <a:r>
              <a:rPr lang="en-US" sz="2800" i="1" dirty="0">
                <a:solidFill>
                  <a:schemeClr val="bg1"/>
                </a:solidFill>
                <a:latin typeface="Arial" panose="020B0604020202020204" pitchFamily="34" charset="0"/>
                <a:cs typeface="Arial" panose="020B0604020202020204" pitchFamily="34" charset="0"/>
              </a:rPr>
              <a:t>true </a:t>
            </a:r>
            <a:r>
              <a:rPr lang="en-US" sz="2800" dirty="0">
                <a:solidFill>
                  <a:schemeClr val="bg1"/>
                </a:solidFill>
                <a:latin typeface="Arial" panose="020B0604020202020204" pitchFamily="34" charset="0"/>
                <a:cs typeface="Arial" panose="020B0604020202020204" pitchFamily="34" charset="0"/>
              </a:rPr>
              <a:t>difference.</a:t>
            </a:r>
          </a:p>
        </p:txBody>
      </p:sp>
    </p:spTree>
    <p:extLst>
      <p:ext uri="{BB962C8B-B14F-4D97-AF65-F5344CB8AC3E}">
        <p14:creationId xmlns:p14="http://schemas.microsoft.com/office/powerpoint/2010/main" val="506349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34A69-5D61-634C-B1B4-24E13E05A97E}"/>
              </a:ext>
            </a:extLst>
          </p:cNvPr>
          <p:cNvSpPr txBox="1"/>
          <p:nvPr/>
        </p:nvSpPr>
        <p:spPr>
          <a:xfrm>
            <a:off x="1405287" y="831954"/>
            <a:ext cx="9161417" cy="707886"/>
          </a:xfrm>
          <a:prstGeom prst="rect">
            <a:avLst/>
          </a:prstGeom>
          <a:noFill/>
        </p:spPr>
        <p:txBody>
          <a:bodyPr wrap="square" rtlCol="0">
            <a:spAutoFit/>
          </a:bodyPr>
          <a:lstStyle/>
          <a:p>
            <a:r>
              <a:rPr lang="en-US" sz="4000" b="1" dirty="0">
                <a:solidFill>
                  <a:srgbClr val="FB8D2B"/>
                </a:solidFill>
                <a:latin typeface="Arial Black" panose="020B0604020202020204" pitchFamily="34" charset="0"/>
                <a:cs typeface="Arial Black" panose="020B0604020202020204" pitchFamily="34" charset="0"/>
              </a:rPr>
              <a:t>Let’s get started.</a:t>
            </a:r>
          </a:p>
        </p:txBody>
      </p:sp>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2</a:t>
            </a:r>
            <a:endParaRPr lang="en-US" sz="1100" dirty="0">
              <a:solidFill>
                <a:srgbClr val="FB8D2B"/>
              </a:solidFill>
              <a:latin typeface="Myriad Pro Light" panose="020B0403030403020204" pitchFamily="34" charset="0"/>
            </a:endParaRPr>
          </a:p>
        </p:txBody>
      </p:sp>
      <p:sp>
        <p:nvSpPr>
          <p:cNvPr id="19" name="TextBox 18">
            <a:extLst>
              <a:ext uri="{FF2B5EF4-FFF2-40B4-BE49-F238E27FC236}">
                <a16:creationId xmlns:a16="http://schemas.microsoft.com/office/drawing/2014/main" id="{6CB1725B-6762-CE47-B0E0-EB63D79CDA72}"/>
              </a:ext>
            </a:extLst>
          </p:cNvPr>
          <p:cNvSpPr txBox="1"/>
          <p:nvPr/>
        </p:nvSpPr>
        <p:spPr>
          <a:xfrm rot="16200000">
            <a:off x="-1069119" y="3577066"/>
            <a:ext cx="3564506"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8143B48-EC2F-E842-9D9F-FD11A69C320F}"/>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CBE4F5-D630-0A4C-8FB3-231B27E121FE}"/>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pic>
        <p:nvPicPr>
          <p:cNvPr id="16" name="Picture 15">
            <a:extLst>
              <a:ext uri="{FF2B5EF4-FFF2-40B4-BE49-F238E27FC236}">
                <a16:creationId xmlns:a16="http://schemas.microsoft.com/office/drawing/2014/main" id="{90221D32-F381-1D43-9C4E-E774E7237B52}"/>
              </a:ext>
            </a:extLst>
          </p:cNvPr>
          <p:cNvPicPr>
            <a:picLocks noChangeAspect="1"/>
          </p:cNvPicPr>
          <p:nvPr/>
        </p:nvPicPr>
        <p:blipFill>
          <a:blip r:embed="rId2"/>
          <a:stretch>
            <a:fillRect/>
          </a:stretch>
        </p:blipFill>
        <p:spPr>
          <a:xfrm>
            <a:off x="2050744" y="2297174"/>
            <a:ext cx="5033395" cy="2557575"/>
          </a:xfrm>
          <a:prstGeom prst="rect">
            <a:avLst/>
          </a:prstGeom>
        </p:spPr>
      </p:pic>
      <p:pic>
        <p:nvPicPr>
          <p:cNvPr id="17" name="Picture 16">
            <a:extLst>
              <a:ext uri="{FF2B5EF4-FFF2-40B4-BE49-F238E27FC236}">
                <a16:creationId xmlns:a16="http://schemas.microsoft.com/office/drawing/2014/main" id="{B80CD698-41D7-3442-B46D-7AA6A50E8B1D}"/>
              </a:ext>
            </a:extLst>
          </p:cNvPr>
          <p:cNvPicPr>
            <a:picLocks noChangeAspect="1"/>
          </p:cNvPicPr>
          <p:nvPr/>
        </p:nvPicPr>
        <p:blipFill>
          <a:blip r:embed="rId3"/>
          <a:stretch>
            <a:fillRect/>
          </a:stretch>
        </p:blipFill>
        <p:spPr>
          <a:xfrm>
            <a:off x="3648459" y="2912750"/>
            <a:ext cx="1954076" cy="1202102"/>
          </a:xfrm>
          <a:prstGeom prst="rect">
            <a:avLst/>
          </a:prstGeom>
        </p:spPr>
      </p:pic>
      <p:pic>
        <p:nvPicPr>
          <p:cNvPr id="18" name="Picture 17">
            <a:extLst>
              <a:ext uri="{FF2B5EF4-FFF2-40B4-BE49-F238E27FC236}">
                <a16:creationId xmlns:a16="http://schemas.microsoft.com/office/drawing/2014/main" id="{472C4C67-69DC-1640-B403-798E1DAE5B1A}"/>
              </a:ext>
            </a:extLst>
          </p:cNvPr>
          <p:cNvPicPr>
            <a:picLocks noChangeAspect="1"/>
          </p:cNvPicPr>
          <p:nvPr/>
        </p:nvPicPr>
        <p:blipFill>
          <a:blip r:embed="rId4"/>
          <a:stretch>
            <a:fillRect/>
          </a:stretch>
        </p:blipFill>
        <p:spPr>
          <a:xfrm>
            <a:off x="7084139" y="2297174"/>
            <a:ext cx="3630280" cy="2562111"/>
          </a:xfrm>
          <a:prstGeom prst="rect">
            <a:avLst/>
          </a:prstGeom>
        </p:spPr>
      </p:pic>
      <p:pic>
        <p:nvPicPr>
          <p:cNvPr id="20" name="Picture 2" descr="Image result for linkedin logo">
            <a:extLst>
              <a:ext uri="{FF2B5EF4-FFF2-40B4-BE49-F238E27FC236}">
                <a16:creationId xmlns:a16="http://schemas.microsoft.com/office/drawing/2014/main" id="{D7B43BE4-514E-7049-B890-A257376DF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9698" y="5304762"/>
            <a:ext cx="1750568" cy="17505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D0F8C3B-2DF4-4A48-9E09-8BA2334B8D9F}"/>
              </a:ext>
            </a:extLst>
          </p:cNvPr>
          <p:cNvSpPr/>
          <p:nvPr/>
        </p:nvSpPr>
        <p:spPr>
          <a:xfrm>
            <a:off x="3048000" y="5358905"/>
            <a:ext cx="6096000" cy="461665"/>
          </a:xfrm>
          <a:prstGeom prst="rect">
            <a:avLst/>
          </a:prstGeom>
        </p:spPr>
        <p:txBody>
          <a:bodyPr>
            <a:spAutoFit/>
          </a:bodyPr>
          <a:lstStyle/>
          <a:p>
            <a:r>
              <a:rPr lang="en-US" sz="2400" b="1" dirty="0">
                <a:solidFill>
                  <a:srgbClr val="717074"/>
                </a:solidFill>
                <a:latin typeface="Arial" panose="020B0604020202020204" pitchFamily="34" charset="0"/>
                <a:cs typeface="Arial" panose="020B0604020202020204" pitchFamily="34" charset="0"/>
              </a:rPr>
              <a:t>Connect with me: </a:t>
            </a:r>
            <a:r>
              <a:rPr lang="en-US" sz="2400" b="1" dirty="0">
                <a:solidFill>
                  <a:srgbClr val="FB8D2B"/>
                </a:solidFill>
                <a:latin typeface="Arial" panose="020B0604020202020204" pitchFamily="34" charset="0"/>
                <a:cs typeface="Arial" panose="020B0604020202020204" pitchFamily="34" charset="0"/>
              </a:rPr>
              <a:t>Jennifer Sandman</a:t>
            </a:r>
          </a:p>
        </p:txBody>
      </p:sp>
      <p:pic>
        <p:nvPicPr>
          <p:cNvPr id="21" name="Picture 20">
            <a:extLst>
              <a:ext uri="{FF2B5EF4-FFF2-40B4-BE49-F238E27FC236}">
                <a16:creationId xmlns:a16="http://schemas.microsoft.com/office/drawing/2014/main" id="{7C40DD89-0827-0F44-B167-9ADD414CE951}"/>
              </a:ext>
            </a:extLst>
          </p:cNvPr>
          <p:cNvPicPr>
            <a:picLocks noChangeAspect="1"/>
          </p:cNvPicPr>
          <p:nvPr/>
        </p:nvPicPr>
        <p:blipFill>
          <a:blip r:embed="rId6"/>
          <a:srcRect/>
          <a:stretch/>
        </p:blipFill>
        <p:spPr>
          <a:xfrm>
            <a:off x="10438997" y="6048438"/>
            <a:ext cx="1634270" cy="465767"/>
          </a:xfrm>
          <a:prstGeom prst="rect">
            <a:avLst/>
          </a:prstGeom>
        </p:spPr>
      </p:pic>
    </p:spTree>
    <p:extLst>
      <p:ext uri="{BB962C8B-B14F-4D97-AF65-F5344CB8AC3E}">
        <p14:creationId xmlns:p14="http://schemas.microsoft.com/office/powerpoint/2010/main" val="1290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34A69-5D61-634C-B1B4-24E13E05A97E}"/>
              </a:ext>
            </a:extLst>
          </p:cNvPr>
          <p:cNvSpPr txBox="1"/>
          <p:nvPr/>
        </p:nvSpPr>
        <p:spPr>
          <a:xfrm>
            <a:off x="1515291" y="635071"/>
            <a:ext cx="9161417" cy="707886"/>
          </a:xfrm>
          <a:prstGeom prst="rect">
            <a:avLst/>
          </a:prstGeom>
          <a:noFill/>
        </p:spPr>
        <p:txBody>
          <a:bodyPr wrap="square" rtlCol="0">
            <a:spAutoFit/>
          </a:bodyPr>
          <a:lstStyle/>
          <a:p>
            <a:r>
              <a:rPr lang="en-US" sz="4000" b="1" dirty="0">
                <a:solidFill>
                  <a:srgbClr val="FB8D2B"/>
                </a:solidFill>
                <a:latin typeface="Arial Black" panose="020B0604020202020204" pitchFamily="34" charset="0"/>
                <a:cs typeface="Arial Black" panose="020B0604020202020204" pitchFamily="34" charset="0"/>
              </a:rPr>
              <a:t>Connect with our organization:</a:t>
            </a:r>
          </a:p>
        </p:txBody>
      </p:sp>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3</a:t>
            </a:r>
            <a:endParaRPr lang="en-US" sz="1100" dirty="0">
              <a:solidFill>
                <a:srgbClr val="FB8D2B"/>
              </a:solidFill>
              <a:latin typeface="Myriad Pro Light" panose="020B0403030403020204" pitchFamily="34" charset="0"/>
            </a:endParaRP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1A6CB2F-740C-074A-8A24-6EDC9CF3E359}"/>
              </a:ext>
            </a:extLst>
          </p:cNvPr>
          <p:cNvPicPr>
            <a:picLocks noChangeAspect="1"/>
          </p:cNvPicPr>
          <p:nvPr/>
        </p:nvPicPr>
        <p:blipFill>
          <a:blip r:embed="rId2"/>
          <a:stretch>
            <a:fillRect/>
          </a:stretch>
        </p:blipFill>
        <p:spPr>
          <a:xfrm>
            <a:off x="1515291" y="1775390"/>
            <a:ext cx="876300" cy="876300"/>
          </a:xfrm>
          <a:prstGeom prst="rect">
            <a:avLst/>
          </a:prstGeom>
        </p:spPr>
      </p:pic>
      <p:pic>
        <p:nvPicPr>
          <p:cNvPr id="3" name="Picture 2">
            <a:extLst>
              <a:ext uri="{FF2B5EF4-FFF2-40B4-BE49-F238E27FC236}">
                <a16:creationId xmlns:a16="http://schemas.microsoft.com/office/drawing/2014/main" id="{8FB6ACBA-A2CC-614D-BCE8-14CDA0C9F3CC}"/>
              </a:ext>
            </a:extLst>
          </p:cNvPr>
          <p:cNvPicPr>
            <a:picLocks noChangeAspect="1"/>
          </p:cNvPicPr>
          <p:nvPr/>
        </p:nvPicPr>
        <p:blipFill>
          <a:blip r:embed="rId3"/>
          <a:srcRect/>
          <a:stretch/>
        </p:blipFill>
        <p:spPr>
          <a:xfrm>
            <a:off x="1515291" y="3082600"/>
            <a:ext cx="876300" cy="876300"/>
          </a:xfrm>
          <a:prstGeom prst="rect">
            <a:avLst/>
          </a:prstGeom>
        </p:spPr>
      </p:pic>
      <p:sp>
        <p:nvSpPr>
          <p:cNvPr id="17" name="TextBox 16">
            <a:extLst>
              <a:ext uri="{FF2B5EF4-FFF2-40B4-BE49-F238E27FC236}">
                <a16:creationId xmlns:a16="http://schemas.microsoft.com/office/drawing/2014/main" id="{E419EFA6-D845-864A-9F22-AC2EB2FB71DC}"/>
              </a:ext>
            </a:extLst>
          </p:cNvPr>
          <p:cNvSpPr txBox="1"/>
          <p:nvPr/>
        </p:nvSpPr>
        <p:spPr>
          <a:xfrm>
            <a:off x="2509643" y="2028451"/>
            <a:ext cx="9503283" cy="369332"/>
          </a:xfrm>
          <a:prstGeom prst="rect">
            <a:avLst/>
          </a:prstGeom>
          <a:noFill/>
        </p:spPr>
        <p:txBody>
          <a:bodyPr wrap="square" rtlCol="0">
            <a:spAutoFit/>
          </a:bodyPr>
          <a:lstStyle/>
          <a:p>
            <a:r>
              <a:rPr lang="en-US" dirty="0" err="1">
                <a:solidFill>
                  <a:srgbClr val="717074"/>
                </a:solidFill>
                <a:latin typeface="Arial" panose="020B0604020202020204" pitchFamily="34" charset="0"/>
                <a:cs typeface="Arial" panose="020B0604020202020204" pitchFamily="34" charset="0"/>
              </a:rPr>
              <a:t>facebook.com</a:t>
            </a:r>
            <a:r>
              <a:rPr lang="en-US" dirty="0">
                <a:solidFill>
                  <a:srgbClr val="717074"/>
                </a:solidFill>
                <a:latin typeface="Arial" panose="020B0604020202020204" pitchFamily="34" charset="0"/>
                <a:cs typeface="Arial" panose="020B0604020202020204" pitchFamily="34" charset="0"/>
              </a:rPr>
              <a:t>/</a:t>
            </a:r>
            <a:r>
              <a:rPr lang="en-US" b="1" dirty="0" err="1">
                <a:solidFill>
                  <a:srgbClr val="717074"/>
                </a:solidFill>
                <a:latin typeface="Arial" panose="020B0604020202020204" pitchFamily="34" charset="0"/>
                <a:cs typeface="Arial" panose="020B0604020202020204" pitchFamily="34" charset="0"/>
              </a:rPr>
              <a:t>lifelinefortwayne</a:t>
            </a:r>
            <a:r>
              <a:rPr lang="en-US" b="1" dirty="0">
                <a:solidFill>
                  <a:srgbClr val="717074"/>
                </a:solidFill>
                <a:latin typeface="Arial" panose="020B0604020202020204" pitchFamily="34" charset="0"/>
                <a:cs typeface="Arial" panose="020B0604020202020204" pitchFamily="34" charset="0"/>
              </a:rPr>
              <a:t> </a:t>
            </a:r>
          </a:p>
        </p:txBody>
      </p:sp>
      <p:pic>
        <p:nvPicPr>
          <p:cNvPr id="4" name="Picture 3">
            <a:extLst>
              <a:ext uri="{FF2B5EF4-FFF2-40B4-BE49-F238E27FC236}">
                <a16:creationId xmlns:a16="http://schemas.microsoft.com/office/drawing/2014/main" id="{7728033C-2941-7C4B-BF9B-40334D92DB38}"/>
              </a:ext>
            </a:extLst>
          </p:cNvPr>
          <p:cNvPicPr>
            <a:picLocks noChangeAspect="1"/>
          </p:cNvPicPr>
          <p:nvPr/>
        </p:nvPicPr>
        <p:blipFill>
          <a:blip r:embed="rId4"/>
          <a:stretch>
            <a:fillRect/>
          </a:stretch>
        </p:blipFill>
        <p:spPr>
          <a:xfrm>
            <a:off x="1515291" y="4372874"/>
            <a:ext cx="876300" cy="876300"/>
          </a:xfrm>
          <a:prstGeom prst="rect">
            <a:avLst/>
          </a:prstGeom>
        </p:spPr>
      </p:pic>
      <p:sp>
        <p:nvSpPr>
          <p:cNvPr id="25" name="TextBox 24">
            <a:extLst>
              <a:ext uri="{FF2B5EF4-FFF2-40B4-BE49-F238E27FC236}">
                <a16:creationId xmlns:a16="http://schemas.microsoft.com/office/drawing/2014/main" id="{A5FFB1B0-EE04-E041-B622-6B1CCB0C7276}"/>
              </a:ext>
            </a:extLst>
          </p:cNvPr>
          <p:cNvSpPr txBox="1"/>
          <p:nvPr/>
        </p:nvSpPr>
        <p:spPr>
          <a:xfrm>
            <a:off x="2509644" y="3336084"/>
            <a:ext cx="7343016" cy="369332"/>
          </a:xfrm>
          <a:prstGeom prst="rect">
            <a:avLst/>
          </a:prstGeom>
          <a:noFill/>
        </p:spPr>
        <p:txBody>
          <a:bodyPr wrap="square" rtlCol="0">
            <a:spAutoFit/>
          </a:bodyPr>
          <a:lstStyle/>
          <a:p>
            <a:r>
              <a:rPr lang="en-US" dirty="0">
                <a:solidFill>
                  <a:srgbClr val="75777B"/>
                </a:solidFill>
                <a:latin typeface="Arial" panose="020B0604020202020204" pitchFamily="34" charset="0"/>
                <a:cs typeface="Arial" panose="020B0604020202020204" pitchFamily="34" charset="0"/>
              </a:rPr>
              <a:t>@</a:t>
            </a:r>
            <a:r>
              <a:rPr lang="en-US" dirty="0" err="1">
                <a:solidFill>
                  <a:srgbClr val="75777B"/>
                </a:solidFill>
                <a:latin typeface="Arial" panose="020B0604020202020204" pitchFamily="34" charset="0"/>
                <a:cs typeface="Arial" panose="020B0604020202020204" pitchFamily="34" charset="0"/>
              </a:rPr>
              <a:t>lifelineyouthandfamily</a:t>
            </a:r>
            <a:r>
              <a:rPr lang="en-US" dirty="0">
                <a:solidFill>
                  <a:srgbClr val="75777B"/>
                </a:solidFill>
                <a:latin typeface="Arial" panose="020B0604020202020204" pitchFamily="34" charset="0"/>
                <a:cs typeface="Arial" panose="020B0604020202020204" pitchFamily="34" charset="0"/>
              </a:rPr>
              <a:t> </a:t>
            </a:r>
            <a:endParaRPr lang="en-US" sz="1600" dirty="0">
              <a:solidFill>
                <a:srgbClr val="75777B"/>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750D8E12-CA59-004D-9E2C-35BED8BE8280}"/>
              </a:ext>
            </a:extLst>
          </p:cNvPr>
          <p:cNvSpPr txBox="1"/>
          <p:nvPr/>
        </p:nvSpPr>
        <p:spPr>
          <a:xfrm>
            <a:off x="2509644" y="4626358"/>
            <a:ext cx="7708773" cy="369332"/>
          </a:xfrm>
          <a:prstGeom prst="rect">
            <a:avLst/>
          </a:prstGeom>
          <a:noFill/>
        </p:spPr>
        <p:txBody>
          <a:bodyPr wrap="square" rtlCol="0">
            <a:spAutoFit/>
          </a:bodyPr>
          <a:lstStyle/>
          <a:p>
            <a:r>
              <a:rPr lang="en-US" dirty="0">
                <a:solidFill>
                  <a:srgbClr val="75777B"/>
                </a:solidFill>
                <a:latin typeface="Arial" panose="020B0604020202020204" pitchFamily="34" charset="0"/>
                <a:cs typeface="Arial" panose="020B0604020202020204" pitchFamily="34" charset="0"/>
              </a:rPr>
              <a:t>@</a:t>
            </a:r>
            <a:r>
              <a:rPr lang="en-US" dirty="0" err="1">
                <a:solidFill>
                  <a:srgbClr val="75777B"/>
                </a:solidFill>
                <a:latin typeface="Arial" panose="020B0604020202020204" pitchFamily="34" charset="0"/>
                <a:cs typeface="Arial" panose="020B0604020202020204" pitchFamily="34" charset="0"/>
              </a:rPr>
              <a:t>lifelineyouthandfamily</a:t>
            </a:r>
            <a:endParaRPr lang="en-US" sz="1600" dirty="0">
              <a:solidFill>
                <a:srgbClr val="75777B"/>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521226A5-869B-0C49-AFE3-E5D6E71A5C8C}"/>
              </a:ext>
            </a:extLst>
          </p:cNvPr>
          <p:cNvSpPr/>
          <p:nvPr/>
        </p:nvSpPr>
        <p:spPr>
          <a:xfrm>
            <a:off x="1515291" y="5872269"/>
            <a:ext cx="5118709" cy="307777"/>
          </a:xfrm>
          <a:prstGeom prst="rect">
            <a:avLst/>
          </a:prstGeom>
        </p:spPr>
        <p:txBody>
          <a:bodyPr wrap="none">
            <a:spAutoFit/>
          </a:bodyPr>
          <a:lstStyle/>
          <a:p>
            <a:pPr algn="r"/>
            <a:r>
              <a:rPr lang="en-US" sz="1400" dirty="0" err="1">
                <a:solidFill>
                  <a:schemeClr val="tx1">
                    <a:lumMod val="65000"/>
                    <a:lumOff val="35000"/>
                  </a:schemeClr>
                </a:solidFill>
                <a:latin typeface="Arial" panose="020B0604020202020204" pitchFamily="34" charset="0"/>
                <a:cs typeface="Arial" panose="020B0604020202020204" pitchFamily="34" charset="0"/>
              </a:rPr>
              <a:t>lastingchangestartshere.org</a:t>
            </a:r>
            <a:r>
              <a:rPr lang="en-US" sz="1400" dirty="0">
                <a:solidFill>
                  <a:schemeClr val="tx1">
                    <a:lumMod val="65000"/>
                    <a:lumOff val="35000"/>
                  </a:schemeClr>
                </a:solidFill>
                <a:latin typeface="Arial" panose="020B0604020202020204" pitchFamily="34" charset="0"/>
                <a:cs typeface="Arial" panose="020B0604020202020204" pitchFamily="34" charset="0"/>
              </a:rPr>
              <a:t> </a:t>
            </a:r>
            <a:r>
              <a:rPr lang="en-US" sz="900" dirty="0">
                <a:solidFill>
                  <a:schemeClr val="accent2"/>
                </a:solidFill>
                <a:latin typeface="Arial" panose="020B0604020202020204" pitchFamily="34" charset="0"/>
                <a:cs typeface="Arial" panose="020B0604020202020204" pitchFamily="34" charset="0"/>
              </a:rPr>
              <a:t>•</a:t>
            </a:r>
            <a:r>
              <a:rPr lang="en-US" sz="1400" dirty="0">
                <a:solidFill>
                  <a:schemeClr val="tx1">
                    <a:lumMod val="65000"/>
                    <a:lumOff val="35000"/>
                  </a:schemeClr>
                </a:solidFill>
                <a:latin typeface="Arial" panose="020B0604020202020204" pitchFamily="34" charset="0"/>
                <a:cs typeface="Arial" panose="020B0604020202020204" pitchFamily="34" charset="0"/>
              </a:rPr>
              <a:t> </a:t>
            </a:r>
            <a:r>
              <a:rPr lang="en-US" sz="1400" dirty="0" err="1">
                <a:solidFill>
                  <a:schemeClr val="tx1">
                    <a:lumMod val="65000"/>
                    <a:lumOff val="35000"/>
                  </a:schemeClr>
                </a:solidFill>
                <a:latin typeface="Arial" panose="020B0604020202020204" pitchFamily="34" charset="0"/>
                <a:cs typeface="Arial" panose="020B0604020202020204" pitchFamily="34" charset="0"/>
              </a:rPr>
              <a:t>crosswinds.org</a:t>
            </a:r>
            <a:r>
              <a:rPr lang="en-US" sz="1400" dirty="0">
                <a:solidFill>
                  <a:schemeClr val="tx1">
                    <a:lumMod val="65000"/>
                    <a:lumOff val="35000"/>
                  </a:schemeClr>
                </a:solidFill>
                <a:latin typeface="Arial" panose="020B0604020202020204" pitchFamily="34" charset="0"/>
                <a:cs typeface="Arial" panose="020B0604020202020204" pitchFamily="34" charset="0"/>
              </a:rPr>
              <a:t> </a:t>
            </a:r>
            <a:r>
              <a:rPr lang="en-US" sz="900" dirty="0">
                <a:solidFill>
                  <a:schemeClr val="accent2"/>
                </a:solidFill>
                <a:latin typeface="Arial" panose="020B0604020202020204" pitchFamily="34" charset="0"/>
                <a:cs typeface="Arial" panose="020B0604020202020204" pitchFamily="34" charset="0"/>
              </a:rPr>
              <a:t>•</a:t>
            </a:r>
            <a:r>
              <a:rPr lang="en-US" sz="1400" dirty="0">
                <a:solidFill>
                  <a:schemeClr val="tx1">
                    <a:lumMod val="65000"/>
                    <a:lumOff val="35000"/>
                  </a:schemeClr>
                </a:solidFill>
                <a:latin typeface="Arial" panose="020B0604020202020204" pitchFamily="34" charset="0"/>
                <a:cs typeface="Arial" panose="020B0604020202020204" pitchFamily="34" charset="0"/>
              </a:rPr>
              <a:t> </a:t>
            </a:r>
            <a:r>
              <a:rPr lang="en-US" sz="1400" dirty="0" err="1">
                <a:solidFill>
                  <a:schemeClr val="tx1">
                    <a:lumMod val="65000"/>
                    <a:lumOff val="35000"/>
                  </a:schemeClr>
                </a:solidFill>
                <a:latin typeface="Arial" panose="020B0604020202020204" pitchFamily="34" charset="0"/>
                <a:cs typeface="Arial" panose="020B0604020202020204" pitchFamily="34" charset="0"/>
              </a:rPr>
              <a:t>lifelineyouth.org</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7D0E4EA5-56D1-F34B-BA07-2A6158735199}"/>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E1CF17C-6D50-3349-8E9F-4F155DD4E036}"/>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1" name="TextBox 20">
            <a:extLst>
              <a:ext uri="{FF2B5EF4-FFF2-40B4-BE49-F238E27FC236}">
                <a16:creationId xmlns:a16="http://schemas.microsoft.com/office/drawing/2014/main" id="{4322DC57-0178-CE43-A93A-0989172BFB6D}"/>
              </a:ext>
            </a:extLst>
          </p:cNvPr>
          <p:cNvSpPr txBox="1"/>
          <p:nvPr/>
        </p:nvSpPr>
        <p:spPr>
          <a:xfrm rot="16200000">
            <a:off x="-1320729" y="3325457"/>
            <a:ext cx="4067725"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pic>
        <p:nvPicPr>
          <p:cNvPr id="20" name="Picture 19">
            <a:extLst>
              <a:ext uri="{FF2B5EF4-FFF2-40B4-BE49-F238E27FC236}">
                <a16:creationId xmlns:a16="http://schemas.microsoft.com/office/drawing/2014/main" id="{F5B4373C-DFAC-4B44-AAE8-E2894FB06F06}"/>
              </a:ext>
            </a:extLst>
          </p:cNvPr>
          <p:cNvPicPr>
            <a:picLocks noChangeAspect="1"/>
          </p:cNvPicPr>
          <p:nvPr/>
        </p:nvPicPr>
        <p:blipFill>
          <a:blip r:embed="rId5"/>
          <a:srcRect/>
          <a:stretch/>
        </p:blipFill>
        <p:spPr>
          <a:xfrm>
            <a:off x="7677988" y="1873889"/>
            <a:ext cx="3611462" cy="1029267"/>
          </a:xfrm>
          <a:prstGeom prst="rect">
            <a:avLst/>
          </a:prstGeom>
        </p:spPr>
      </p:pic>
      <p:pic>
        <p:nvPicPr>
          <p:cNvPr id="9" name="Picture 8" descr="A picture containing plate, drawing&#10;&#10;Description automatically generated">
            <a:extLst>
              <a:ext uri="{FF2B5EF4-FFF2-40B4-BE49-F238E27FC236}">
                <a16:creationId xmlns:a16="http://schemas.microsoft.com/office/drawing/2014/main" id="{BC2F97E5-DD43-1E46-A6D2-AD7492B573FA}"/>
              </a:ext>
            </a:extLst>
          </p:cNvPr>
          <p:cNvPicPr>
            <a:picLocks noChangeAspect="1"/>
          </p:cNvPicPr>
          <p:nvPr/>
        </p:nvPicPr>
        <p:blipFill>
          <a:blip r:embed="rId6"/>
          <a:stretch>
            <a:fillRect/>
          </a:stretch>
        </p:blipFill>
        <p:spPr>
          <a:xfrm>
            <a:off x="8290730" y="4741773"/>
            <a:ext cx="2385978" cy="1010064"/>
          </a:xfrm>
          <a:prstGeom prst="rect">
            <a:avLst/>
          </a:prstGeom>
        </p:spPr>
      </p:pic>
      <p:pic>
        <p:nvPicPr>
          <p:cNvPr id="14" name="Picture 13" descr="A picture containing meter, drawing&#10;&#10;Description automatically generated">
            <a:extLst>
              <a:ext uri="{FF2B5EF4-FFF2-40B4-BE49-F238E27FC236}">
                <a16:creationId xmlns:a16="http://schemas.microsoft.com/office/drawing/2014/main" id="{D362872E-6711-CE4A-820A-B07BFE6E5431}"/>
              </a:ext>
            </a:extLst>
          </p:cNvPr>
          <p:cNvPicPr>
            <a:picLocks noChangeAspect="1"/>
          </p:cNvPicPr>
          <p:nvPr/>
        </p:nvPicPr>
        <p:blipFill>
          <a:blip r:embed="rId7"/>
          <a:stretch>
            <a:fillRect/>
          </a:stretch>
        </p:blipFill>
        <p:spPr>
          <a:xfrm>
            <a:off x="7917388" y="3276926"/>
            <a:ext cx="3132662" cy="866703"/>
          </a:xfrm>
          <a:prstGeom prst="rect">
            <a:avLst/>
          </a:prstGeom>
        </p:spPr>
      </p:pic>
    </p:spTree>
    <p:extLst>
      <p:ext uri="{BB962C8B-B14F-4D97-AF65-F5344CB8AC3E}">
        <p14:creationId xmlns:p14="http://schemas.microsoft.com/office/powerpoint/2010/main" val="243557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34A69-5D61-634C-B1B4-24E13E05A97E}"/>
              </a:ext>
            </a:extLst>
          </p:cNvPr>
          <p:cNvSpPr txBox="1"/>
          <p:nvPr/>
        </p:nvSpPr>
        <p:spPr>
          <a:xfrm>
            <a:off x="1405287" y="831954"/>
            <a:ext cx="9161417" cy="707886"/>
          </a:xfrm>
          <a:prstGeom prst="rect">
            <a:avLst/>
          </a:prstGeom>
          <a:noFill/>
        </p:spPr>
        <p:txBody>
          <a:bodyPr wrap="square" rtlCol="0">
            <a:spAutoFit/>
          </a:bodyPr>
          <a:lstStyle/>
          <a:p>
            <a:r>
              <a:rPr lang="en-US" sz="4000" b="1" dirty="0">
                <a:solidFill>
                  <a:srgbClr val="FB8D2B"/>
                </a:solidFill>
                <a:latin typeface="Arial Black" panose="020B0604020202020204" pitchFamily="34" charset="0"/>
                <a:cs typeface="Arial Black" panose="020B0604020202020204" pitchFamily="34" charset="0"/>
              </a:rPr>
              <a:t>About Lifeline </a:t>
            </a:r>
          </a:p>
        </p:txBody>
      </p:sp>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2</a:t>
            </a:r>
            <a:endParaRPr lang="en-US" sz="1100" dirty="0">
              <a:solidFill>
                <a:srgbClr val="FB8D2B"/>
              </a:solidFill>
              <a:latin typeface="Myriad Pro Light" panose="020B0403030403020204" pitchFamily="34" charset="0"/>
            </a:endParaRPr>
          </a:p>
        </p:txBody>
      </p:sp>
      <p:sp>
        <p:nvSpPr>
          <p:cNvPr id="19" name="TextBox 18">
            <a:extLst>
              <a:ext uri="{FF2B5EF4-FFF2-40B4-BE49-F238E27FC236}">
                <a16:creationId xmlns:a16="http://schemas.microsoft.com/office/drawing/2014/main" id="{6CB1725B-6762-CE47-B0E0-EB63D79CDA72}"/>
              </a:ext>
            </a:extLst>
          </p:cNvPr>
          <p:cNvSpPr txBox="1"/>
          <p:nvPr/>
        </p:nvSpPr>
        <p:spPr>
          <a:xfrm rot="16200000">
            <a:off x="-1069119" y="3577066"/>
            <a:ext cx="3564506"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03A4E1E-8F9A-8C48-B694-11A006BA487D}"/>
              </a:ext>
            </a:extLst>
          </p:cNvPr>
          <p:cNvSpPr txBox="1"/>
          <p:nvPr/>
        </p:nvSpPr>
        <p:spPr>
          <a:xfrm>
            <a:off x="1418181" y="1778340"/>
            <a:ext cx="4949142" cy="9043438"/>
          </a:xfrm>
          <a:prstGeom prst="rect">
            <a:avLst/>
          </a:prstGeom>
          <a:noFill/>
        </p:spPr>
        <p:txBody>
          <a:bodyPr wrap="square" rtlCol="0">
            <a:spAutoFit/>
          </a:bodyPr>
          <a:lstStyle/>
          <a:p>
            <a:r>
              <a:rPr lang="en-US" dirty="0">
                <a:solidFill>
                  <a:srgbClr val="75777B"/>
                </a:solidFill>
                <a:latin typeface="Arial" panose="020B0604020202020204" pitchFamily="34" charset="0"/>
                <a:cs typeface="Arial" panose="020B0604020202020204" pitchFamily="34" charset="0"/>
              </a:rPr>
              <a:t>Lifeline was created to be a beacon of hope to families who feel that they have nowhere else to turn. </a:t>
            </a:r>
            <a:br>
              <a:rPr lang="en-US" dirty="0">
                <a:solidFill>
                  <a:srgbClr val="75777B"/>
                </a:solidFill>
                <a:latin typeface="Arial" panose="020B0604020202020204" pitchFamily="34" charset="0"/>
                <a:cs typeface="Arial" panose="020B0604020202020204" pitchFamily="34" charset="0"/>
              </a:rPr>
            </a:br>
            <a:endParaRPr lang="en-US" dirty="0">
              <a:solidFill>
                <a:srgbClr val="75777B"/>
              </a:solidFill>
              <a:latin typeface="Arial" panose="020B0604020202020204" pitchFamily="34" charset="0"/>
              <a:cs typeface="Arial" panose="020B0604020202020204" pitchFamily="34" charset="0"/>
            </a:endParaRPr>
          </a:p>
          <a:p>
            <a:r>
              <a:rPr lang="en-US" dirty="0">
                <a:solidFill>
                  <a:srgbClr val="75777B"/>
                </a:solidFill>
                <a:latin typeface="Arial" panose="020B0604020202020204" pitchFamily="34" charset="0"/>
                <a:cs typeface="Arial" panose="020B0604020202020204" pitchFamily="34" charset="0"/>
              </a:rPr>
              <a:t>Through in-home counseling, preventative education, and residential care, we give families the tools to be successful, meet their goals, and avoid future court intervention.</a:t>
            </a:r>
          </a:p>
          <a:p>
            <a:endParaRPr lang="en-US" dirty="0">
              <a:solidFill>
                <a:srgbClr val="75777B"/>
              </a:solidFill>
              <a:latin typeface="Arial" panose="020B0604020202020204" pitchFamily="34" charset="0"/>
              <a:cs typeface="Arial" panose="020B0604020202020204" pitchFamily="34" charset="0"/>
            </a:endParaRPr>
          </a:p>
          <a:p>
            <a:endParaRPr lang="en-US" dirty="0">
              <a:solidFill>
                <a:srgbClr val="75777B"/>
              </a:solidFill>
              <a:latin typeface="Arial" panose="020B0604020202020204" pitchFamily="34" charset="0"/>
              <a:cs typeface="Arial" panose="020B0604020202020204" pitchFamily="34" charset="0"/>
            </a:endParaRPr>
          </a:p>
          <a:p>
            <a:pPr algn="ctr"/>
            <a:r>
              <a:rPr lang="en-US" b="1" dirty="0">
                <a:solidFill>
                  <a:srgbClr val="FB8D2B"/>
                </a:solidFill>
                <a:latin typeface="Arial" panose="020B0604020202020204" pitchFamily="34" charset="0"/>
                <a:cs typeface="Arial" panose="020B0604020202020204" pitchFamily="34" charset="0"/>
              </a:rPr>
              <a:t>We are a faith-based organization, rooted in strong Christian values. We are committed to and we adhere to biblical teachings.</a:t>
            </a: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8143B48-EC2F-E842-9D9F-FD11A69C320F}"/>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CBE4F5-D630-0A4C-8FB3-231B27E121FE}"/>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pic>
        <p:nvPicPr>
          <p:cNvPr id="16" name="Picture 15">
            <a:extLst>
              <a:ext uri="{FF2B5EF4-FFF2-40B4-BE49-F238E27FC236}">
                <a16:creationId xmlns:a16="http://schemas.microsoft.com/office/drawing/2014/main" id="{29C34C2E-F2F1-D44D-862B-96A754CF62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
          <a:stretch/>
        </p:blipFill>
        <p:spPr>
          <a:xfrm>
            <a:off x="6654539" y="1735185"/>
            <a:ext cx="5052879" cy="3387629"/>
          </a:xfrm>
          <a:prstGeom prst="rect">
            <a:avLst/>
          </a:prstGeom>
        </p:spPr>
      </p:pic>
      <p:pic>
        <p:nvPicPr>
          <p:cNvPr id="17" name="Picture 16">
            <a:extLst>
              <a:ext uri="{FF2B5EF4-FFF2-40B4-BE49-F238E27FC236}">
                <a16:creationId xmlns:a16="http://schemas.microsoft.com/office/drawing/2014/main" id="{8C8A4E1D-3E49-A34B-B06C-058B4E949241}"/>
              </a:ext>
            </a:extLst>
          </p:cNvPr>
          <p:cNvPicPr>
            <a:picLocks noChangeAspect="1"/>
          </p:cNvPicPr>
          <p:nvPr/>
        </p:nvPicPr>
        <p:blipFill>
          <a:blip r:embed="rId3"/>
          <a:srcRect/>
          <a:stretch/>
        </p:blipFill>
        <p:spPr>
          <a:xfrm>
            <a:off x="10407902" y="5947162"/>
            <a:ext cx="1634270" cy="465767"/>
          </a:xfrm>
          <a:prstGeom prst="rect">
            <a:avLst/>
          </a:prstGeom>
        </p:spPr>
      </p:pic>
    </p:spTree>
    <p:extLst>
      <p:ext uri="{BB962C8B-B14F-4D97-AF65-F5344CB8AC3E}">
        <p14:creationId xmlns:p14="http://schemas.microsoft.com/office/powerpoint/2010/main" val="22416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34A69-5D61-634C-B1B4-24E13E05A97E}"/>
              </a:ext>
            </a:extLst>
          </p:cNvPr>
          <p:cNvSpPr txBox="1"/>
          <p:nvPr/>
        </p:nvSpPr>
        <p:spPr>
          <a:xfrm>
            <a:off x="1454759" y="2070926"/>
            <a:ext cx="3010966" cy="954107"/>
          </a:xfrm>
          <a:prstGeom prst="rect">
            <a:avLst/>
          </a:prstGeom>
          <a:noFill/>
        </p:spPr>
        <p:txBody>
          <a:bodyPr wrap="square" rtlCol="0">
            <a:spAutoFit/>
          </a:bodyPr>
          <a:lstStyle/>
          <a:p>
            <a:pPr algn="ctr"/>
            <a:r>
              <a:rPr lang="en-US" sz="2800" b="1" dirty="0">
                <a:solidFill>
                  <a:srgbClr val="FB8D2B"/>
                </a:solidFill>
                <a:latin typeface="Arial Black" panose="020B0604020202020204" pitchFamily="34" charset="0"/>
                <a:cs typeface="Arial Black" panose="020B0604020202020204" pitchFamily="34" charset="0"/>
              </a:rPr>
              <a:t>Home-Based Services</a:t>
            </a:r>
          </a:p>
        </p:txBody>
      </p:sp>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2</a:t>
            </a:r>
            <a:endParaRPr lang="en-US" sz="1100" dirty="0">
              <a:solidFill>
                <a:srgbClr val="FB8D2B"/>
              </a:solidFill>
              <a:latin typeface="Myriad Pro Light" panose="020B0403030403020204" pitchFamily="34" charset="0"/>
            </a:endParaRPr>
          </a:p>
        </p:txBody>
      </p:sp>
      <p:sp>
        <p:nvSpPr>
          <p:cNvPr id="19" name="TextBox 18">
            <a:extLst>
              <a:ext uri="{FF2B5EF4-FFF2-40B4-BE49-F238E27FC236}">
                <a16:creationId xmlns:a16="http://schemas.microsoft.com/office/drawing/2014/main" id="{6CB1725B-6762-CE47-B0E0-EB63D79CDA72}"/>
              </a:ext>
            </a:extLst>
          </p:cNvPr>
          <p:cNvSpPr txBox="1"/>
          <p:nvPr/>
        </p:nvSpPr>
        <p:spPr>
          <a:xfrm rot="16200000">
            <a:off x="-1069119" y="3577066"/>
            <a:ext cx="3564506"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8143B48-EC2F-E842-9D9F-FD11A69C320F}"/>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CBE4F5-D630-0A4C-8FB3-231B27E121FE}"/>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6" name="Rectangle 15">
            <a:extLst>
              <a:ext uri="{FF2B5EF4-FFF2-40B4-BE49-F238E27FC236}">
                <a16:creationId xmlns:a16="http://schemas.microsoft.com/office/drawing/2014/main" id="{B9087A3D-EF4C-E544-91CC-7BD9572F785F}"/>
              </a:ext>
            </a:extLst>
          </p:cNvPr>
          <p:cNvSpPr/>
          <p:nvPr/>
        </p:nvSpPr>
        <p:spPr>
          <a:xfrm>
            <a:off x="1181397" y="3294456"/>
            <a:ext cx="3833926" cy="2554545"/>
          </a:xfrm>
          <a:prstGeom prst="rect">
            <a:avLst/>
          </a:prstGeom>
        </p:spPr>
        <p:txBody>
          <a:bodyPr wrap="square">
            <a:spAutoFit/>
          </a:bodyPr>
          <a:lstStyle/>
          <a:p>
            <a:r>
              <a:rPr lang="en-US" sz="1600" b="1" dirty="0">
                <a:solidFill>
                  <a:srgbClr val="F98E2C"/>
                </a:solidFill>
                <a:latin typeface="Arial" panose="020B0604020202020204" pitchFamily="34" charset="0"/>
                <a:cs typeface="Arial" panose="020B0604020202020204" pitchFamily="34" charset="0"/>
              </a:rPr>
              <a:t>Home-Based Services </a:t>
            </a:r>
            <a:r>
              <a:rPr lang="en-US" sz="1600" dirty="0">
                <a:solidFill>
                  <a:srgbClr val="75777B"/>
                </a:solidFill>
                <a:latin typeface="Arial" panose="020B0604020202020204" pitchFamily="34" charset="0"/>
                <a:cs typeface="Arial" panose="020B0604020202020204" pitchFamily="34" charset="0"/>
              </a:rPr>
              <a:t>provides support for families throughout Indiana with therapeutic needs such as anger management, coping skills, identifying substance abuse, and trauma.  We also help teach conflict resolution, problem solving, domestic violence awareness, healthy boundaries, communication, linking to community services, and more. </a:t>
            </a:r>
          </a:p>
        </p:txBody>
      </p:sp>
      <p:sp>
        <p:nvSpPr>
          <p:cNvPr id="17" name="Rectangle 16">
            <a:extLst>
              <a:ext uri="{FF2B5EF4-FFF2-40B4-BE49-F238E27FC236}">
                <a16:creationId xmlns:a16="http://schemas.microsoft.com/office/drawing/2014/main" id="{11963578-023F-5146-9434-90D029869282}"/>
              </a:ext>
            </a:extLst>
          </p:cNvPr>
          <p:cNvSpPr/>
          <p:nvPr/>
        </p:nvSpPr>
        <p:spPr>
          <a:xfrm>
            <a:off x="5310540" y="3257820"/>
            <a:ext cx="3459319" cy="1323439"/>
          </a:xfrm>
          <a:prstGeom prst="rect">
            <a:avLst/>
          </a:prstGeom>
        </p:spPr>
        <p:txBody>
          <a:bodyPr wrap="square">
            <a:spAutoFit/>
          </a:bodyPr>
          <a:lstStyle/>
          <a:p>
            <a:r>
              <a:rPr lang="en-US" sz="1600" b="1" dirty="0">
                <a:solidFill>
                  <a:srgbClr val="FB8D2B"/>
                </a:solidFill>
                <a:latin typeface="Arial" panose="020B0604020202020204" pitchFamily="34" charset="0"/>
                <a:cs typeface="Arial" panose="020B0604020202020204" pitchFamily="34" charset="0"/>
              </a:rPr>
              <a:t>Pierceton Woods Academy </a:t>
            </a:r>
            <a:r>
              <a:rPr lang="en-US" sz="1600" dirty="0">
                <a:solidFill>
                  <a:srgbClr val="75777B"/>
                </a:solidFill>
                <a:latin typeface="Arial" panose="020B0604020202020204" pitchFamily="34" charset="0"/>
                <a:cs typeface="Arial" panose="020B0604020202020204" pitchFamily="34" charset="0"/>
              </a:rPr>
              <a:t>is residential facility for boys who have been removed from their homes and placed with Lifeline through state agencies. </a:t>
            </a:r>
          </a:p>
        </p:txBody>
      </p:sp>
      <p:sp>
        <p:nvSpPr>
          <p:cNvPr id="18" name="Rectangle 17">
            <a:extLst>
              <a:ext uri="{FF2B5EF4-FFF2-40B4-BE49-F238E27FC236}">
                <a16:creationId xmlns:a16="http://schemas.microsoft.com/office/drawing/2014/main" id="{4CD754ED-241B-3741-91E1-FBE5838370DB}"/>
              </a:ext>
            </a:extLst>
          </p:cNvPr>
          <p:cNvSpPr/>
          <p:nvPr/>
        </p:nvSpPr>
        <p:spPr>
          <a:xfrm>
            <a:off x="5306240" y="4892484"/>
            <a:ext cx="3639324" cy="1077218"/>
          </a:xfrm>
          <a:prstGeom prst="rect">
            <a:avLst/>
          </a:prstGeom>
        </p:spPr>
        <p:txBody>
          <a:bodyPr wrap="square">
            <a:spAutoFit/>
          </a:bodyPr>
          <a:lstStyle/>
          <a:p>
            <a:r>
              <a:rPr lang="en-US" sz="1600" b="1" dirty="0">
                <a:solidFill>
                  <a:srgbClr val="FB8D2B"/>
                </a:solidFill>
                <a:latin typeface="Arial" panose="020B0604020202020204" pitchFamily="34" charset="0"/>
                <a:cs typeface="Arial" panose="020B0604020202020204" pitchFamily="34" charset="0"/>
              </a:rPr>
              <a:t>Spencer Home </a:t>
            </a:r>
            <a:r>
              <a:rPr lang="en-US" sz="1600" dirty="0">
                <a:solidFill>
                  <a:srgbClr val="75777B"/>
                </a:solidFill>
                <a:latin typeface="Arial" panose="020B0604020202020204" pitchFamily="34" charset="0"/>
                <a:cs typeface="Arial" panose="020B0604020202020204" pitchFamily="34" charset="0"/>
              </a:rPr>
              <a:t>provides safe, supervised environment to practice independent living skills, positioning them for future success.</a:t>
            </a:r>
          </a:p>
        </p:txBody>
      </p:sp>
      <p:sp>
        <p:nvSpPr>
          <p:cNvPr id="5" name="Rectangle 4">
            <a:extLst>
              <a:ext uri="{FF2B5EF4-FFF2-40B4-BE49-F238E27FC236}">
                <a16:creationId xmlns:a16="http://schemas.microsoft.com/office/drawing/2014/main" id="{0CD77925-8DCC-CF41-A3CD-85CFEA13CD52}"/>
              </a:ext>
            </a:extLst>
          </p:cNvPr>
          <p:cNvSpPr/>
          <p:nvPr/>
        </p:nvSpPr>
        <p:spPr>
          <a:xfrm>
            <a:off x="5786493" y="2246323"/>
            <a:ext cx="2387898" cy="523220"/>
          </a:xfrm>
          <a:prstGeom prst="rect">
            <a:avLst/>
          </a:prstGeom>
        </p:spPr>
        <p:txBody>
          <a:bodyPr wrap="none">
            <a:spAutoFit/>
          </a:bodyPr>
          <a:lstStyle/>
          <a:p>
            <a:pPr algn="ctr"/>
            <a:r>
              <a:rPr lang="en-US" sz="2800" b="1" dirty="0">
                <a:solidFill>
                  <a:srgbClr val="FB8D2B"/>
                </a:solidFill>
                <a:latin typeface="Arial Black" panose="020B0604020202020204" pitchFamily="34" charset="0"/>
                <a:cs typeface="Arial Black" panose="020B0604020202020204" pitchFamily="34" charset="0"/>
              </a:rPr>
              <a:t>Residential</a:t>
            </a:r>
          </a:p>
        </p:txBody>
      </p:sp>
      <p:sp>
        <p:nvSpPr>
          <p:cNvPr id="6" name="Rectangle 5">
            <a:extLst>
              <a:ext uri="{FF2B5EF4-FFF2-40B4-BE49-F238E27FC236}">
                <a16:creationId xmlns:a16="http://schemas.microsoft.com/office/drawing/2014/main" id="{C34A9566-0E85-CC47-B979-E78096DE9388}"/>
              </a:ext>
            </a:extLst>
          </p:cNvPr>
          <p:cNvSpPr/>
          <p:nvPr/>
        </p:nvSpPr>
        <p:spPr>
          <a:xfrm>
            <a:off x="9392998" y="2246323"/>
            <a:ext cx="2150204" cy="523220"/>
          </a:xfrm>
          <a:prstGeom prst="rect">
            <a:avLst/>
          </a:prstGeom>
        </p:spPr>
        <p:txBody>
          <a:bodyPr wrap="none">
            <a:spAutoFit/>
          </a:bodyPr>
          <a:lstStyle/>
          <a:p>
            <a:r>
              <a:rPr lang="en-US" sz="2800" b="1" dirty="0">
                <a:solidFill>
                  <a:srgbClr val="FB8D2B"/>
                </a:solidFill>
                <a:latin typeface="Arial Black" panose="020B0604020202020204" pitchFamily="34" charset="0"/>
                <a:cs typeface="Arial Black" panose="020B0604020202020204" pitchFamily="34" charset="0"/>
              </a:rPr>
              <a:t>Education</a:t>
            </a:r>
          </a:p>
        </p:txBody>
      </p:sp>
      <p:cxnSp>
        <p:nvCxnSpPr>
          <p:cNvPr id="9" name="Straight Connector 8">
            <a:extLst>
              <a:ext uri="{FF2B5EF4-FFF2-40B4-BE49-F238E27FC236}">
                <a16:creationId xmlns:a16="http://schemas.microsoft.com/office/drawing/2014/main" id="{EA9C7F5D-6E77-C94B-99A1-CD467809DE57}"/>
              </a:ext>
            </a:extLst>
          </p:cNvPr>
          <p:cNvCxnSpPr>
            <a:cxnSpLocks/>
          </p:cNvCxnSpPr>
          <p:nvPr/>
        </p:nvCxnSpPr>
        <p:spPr>
          <a:xfrm>
            <a:off x="5045569" y="2070926"/>
            <a:ext cx="0" cy="3833517"/>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FA6D626-5AF7-6249-9353-FCE74B214A72}"/>
              </a:ext>
            </a:extLst>
          </p:cNvPr>
          <p:cNvSpPr/>
          <p:nvPr/>
        </p:nvSpPr>
        <p:spPr>
          <a:xfrm>
            <a:off x="9204245" y="3257820"/>
            <a:ext cx="2616413" cy="1815882"/>
          </a:xfrm>
          <a:prstGeom prst="rect">
            <a:avLst/>
          </a:prstGeom>
        </p:spPr>
        <p:txBody>
          <a:bodyPr wrap="square">
            <a:spAutoFit/>
          </a:bodyPr>
          <a:lstStyle/>
          <a:p>
            <a:r>
              <a:rPr lang="en-US" sz="1600" b="1" dirty="0">
                <a:solidFill>
                  <a:srgbClr val="F98E2C"/>
                </a:solidFill>
                <a:latin typeface="Arial" panose="020B0604020202020204" pitchFamily="34" charset="0"/>
                <a:cs typeface="Arial" panose="020B0604020202020204" pitchFamily="34" charset="0"/>
              </a:rPr>
              <a:t>Project Incentive </a:t>
            </a:r>
            <a:r>
              <a:rPr lang="en-US" sz="1600" dirty="0">
                <a:solidFill>
                  <a:srgbClr val="717074"/>
                </a:solidFill>
                <a:latin typeface="Arial" panose="020B0604020202020204" pitchFamily="34" charset="0"/>
                <a:cs typeface="Arial" panose="020B0604020202020204" pitchFamily="34" charset="0"/>
              </a:rPr>
              <a:t>provides a free-of-charge preschool, parent outreach and home-based services to the residents of a low-income community in Fort Wayne.</a:t>
            </a:r>
          </a:p>
        </p:txBody>
      </p:sp>
      <p:pic>
        <p:nvPicPr>
          <p:cNvPr id="25" name="Picture 24" descr="A close up of a logo&#10;&#10;Description automatically generated">
            <a:extLst>
              <a:ext uri="{FF2B5EF4-FFF2-40B4-BE49-F238E27FC236}">
                <a16:creationId xmlns:a16="http://schemas.microsoft.com/office/drawing/2014/main" id="{9DCFC3E1-7544-824E-B6BD-4741DF1C5788}"/>
              </a:ext>
            </a:extLst>
          </p:cNvPr>
          <p:cNvPicPr>
            <a:picLocks noChangeAspect="1"/>
          </p:cNvPicPr>
          <p:nvPr/>
        </p:nvPicPr>
        <p:blipFill>
          <a:blip r:embed="rId2"/>
          <a:stretch>
            <a:fillRect/>
          </a:stretch>
        </p:blipFill>
        <p:spPr>
          <a:xfrm>
            <a:off x="6386529" y="593286"/>
            <a:ext cx="1187825" cy="1187825"/>
          </a:xfrm>
          <a:prstGeom prst="rect">
            <a:avLst/>
          </a:prstGeom>
          <a:solidFill>
            <a:schemeClr val="bg1"/>
          </a:solidFill>
        </p:spPr>
      </p:pic>
      <p:pic>
        <p:nvPicPr>
          <p:cNvPr id="27" name="Picture 26" descr="A close up of a logo&#10;&#10;Description automatically generated">
            <a:extLst>
              <a:ext uri="{FF2B5EF4-FFF2-40B4-BE49-F238E27FC236}">
                <a16:creationId xmlns:a16="http://schemas.microsoft.com/office/drawing/2014/main" id="{ED1262F2-12B4-1A46-9AD6-5BFFF934A4C3}"/>
              </a:ext>
            </a:extLst>
          </p:cNvPr>
          <p:cNvPicPr>
            <a:picLocks noChangeAspect="1"/>
          </p:cNvPicPr>
          <p:nvPr/>
        </p:nvPicPr>
        <p:blipFill>
          <a:blip r:embed="rId3"/>
          <a:stretch>
            <a:fillRect/>
          </a:stretch>
        </p:blipFill>
        <p:spPr>
          <a:xfrm>
            <a:off x="9919909" y="826742"/>
            <a:ext cx="1096381" cy="1096381"/>
          </a:xfrm>
          <a:prstGeom prst="rect">
            <a:avLst/>
          </a:prstGeom>
        </p:spPr>
      </p:pic>
      <p:pic>
        <p:nvPicPr>
          <p:cNvPr id="29" name="Picture 28" descr="A close up of a logo&#10;&#10;Description automatically generated">
            <a:extLst>
              <a:ext uri="{FF2B5EF4-FFF2-40B4-BE49-F238E27FC236}">
                <a16:creationId xmlns:a16="http://schemas.microsoft.com/office/drawing/2014/main" id="{14FF4BC7-5DB9-E540-A41F-BB0829B7279E}"/>
              </a:ext>
            </a:extLst>
          </p:cNvPr>
          <p:cNvPicPr>
            <a:picLocks noChangeAspect="1"/>
          </p:cNvPicPr>
          <p:nvPr/>
        </p:nvPicPr>
        <p:blipFill>
          <a:blip r:embed="rId4"/>
          <a:stretch>
            <a:fillRect/>
          </a:stretch>
        </p:blipFill>
        <p:spPr>
          <a:xfrm>
            <a:off x="2379189" y="593286"/>
            <a:ext cx="1288118" cy="1288118"/>
          </a:xfrm>
          <a:prstGeom prst="rect">
            <a:avLst/>
          </a:prstGeom>
          <a:noFill/>
          <a:effectLst>
            <a:outerShdw dist="50800" sx="1000" sy="1000" algn="ctr" rotWithShape="0">
              <a:srgbClr val="717074"/>
            </a:outerShdw>
          </a:effectLst>
        </p:spPr>
      </p:pic>
      <p:cxnSp>
        <p:nvCxnSpPr>
          <p:cNvPr id="32" name="Straight Connector 31">
            <a:extLst>
              <a:ext uri="{FF2B5EF4-FFF2-40B4-BE49-F238E27FC236}">
                <a16:creationId xmlns:a16="http://schemas.microsoft.com/office/drawing/2014/main" id="{33EEF07B-85A8-D649-B91C-85B4EB9036CB}"/>
              </a:ext>
            </a:extLst>
          </p:cNvPr>
          <p:cNvCxnSpPr>
            <a:cxnSpLocks/>
          </p:cNvCxnSpPr>
          <p:nvPr/>
        </p:nvCxnSpPr>
        <p:spPr>
          <a:xfrm>
            <a:off x="8947419" y="2226097"/>
            <a:ext cx="0" cy="3833517"/>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D48CFA85-3AFF-244B-BC75-46EC6E232D7D}"/>
              </a:ext>
            </a:extLst>
          </p:cNvPr>
          <p:cNvPicPr>
            <a:picLocks noChangeAspect="1"/>
          </p:cNvPicPr>
          <p:nvPr/>
        </p:nvPicPr>
        <p:blipFill>
          <a:blip r:embed="rId5"/>
          <a:srcRect/>
          <a:stretch/>
        </p:blipFill>
        <p:spPr>
          <a:xfrm>
            <a:off x="10320816" y="5983702"/>
            <a:ext cx="1634270" cy="465767"/>
          </a:xfrm>
          <a:prstGeom prst="rect">
            <a:avLst/>
          </a:prstGeom>
        </p:spPr>
      </p:pic>
    </p:spTree>
    <p:extLst>
      <p:ext uri="{BB962C8B-B14F-4D97-AF65-F5344CB8AC3E}">
        <p14:creationId xmlns:p14="http://schemas.microsoft.com/office/powerpoint/2010/main" val="2136282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34A69-5D61-634C-B1B4-24E13E05A97E}"/>
              </a:ext>
            </a:extLst>
          </p:cNvPr>
          <p:cNvSpPr txBox="1"/>
          <p:nvPr/>
        </p:nvSpPr>
        <p:spPr>
          <a:xfrm>
            <a:off x="1405295" y="534408"/>
            <a:ext cx="9161417" cy="707886"/>
          </a:xfrm>
          <a:prstGeom prst="rect">
            <a:avLst/>
          </a:prstGeom>
          <a:noFill/>
        </p:spPr>
        <p:txBody>
          <a:bodyPr wrap="square" rtlCol="0">
            <a:spAutoFit/>
          </a:bodyPr>
          <a:lstStyle/>
          <a:p>
            <a:r>
              <a:rPr lang="en-US" sz="4000" b="1" dirty="0">
                <a:solidFill>
                  <a:srgbClr val="FB8D2B"/>
                </a:solidFill>
                <a:latin typeface="Arial Black" panose="020B0604020202020204" pitchFamily="34" charset="0"/>
                <a:cs typeface="Arial Black" panose="020B0604020202020204" pitchFamily="34" charset="0"/>
              </a:rPr>
              <a:t>Understanding the Need</a:t>
            </a:r>
          </a:p>
        </p:txBody>
      </p:sp>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2</a:t>
            </a:r>
            <a:endParaRPr lang="en-US" sz="1100" dirty="0">
              <a:solidFill>
                <a:srgbClr val="FB8D2B"/>
              </a:solidFill>
              <a:latin typeface="Myriad Pro Light" panose="020B0403030403020204" pitchFamily="34" charset="0"/>
            </a:endParaRPr>
          </a:p>
        </p:txBody>
      </p:sp>
      <p:sp>
        <p:nvSpPr>
          <p:cNvPr id="19" name="TextBox 18">
            <a:extLst>
              <a:ext uri="{FF2B5EF4-FFF2-40B4-BE49-F238E27FC236}">
                <a16:creationId xmlns:a16="http://schemas.microsoft.com/office/drawing/2014/main" id="{6CB1725B-6762-CE47-B0E0-EB63D79CDA72}"/>
              </a:ext>
            </a:extLst>
          </p:cNvPr>
          <p:cNvSpPr txBox="1"/>
          <p:nvPr/>
        </p:nvSpPr>
        <p:spPr>
          <a:xfrm rot="16200000">
            <a:off x="-1069119" y="3577066"/>
            <a:ext cx="3564506"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8143B48-EC2F-E842-9D9F-FD11A69C320F}"/>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CBE4F5-D630-0A4C-8FB3-231B27E121FE}"/>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 name="Rectangle 2">
            <a:extLst>
              <a:ext uri="{FF2B5EF4-FFF2-40B4-BE49-F238E27FC236}">
                <a16:creationId xmlns:a16="http://schemas.microsoft.com/office/drawing/2014/main" id="{39191075-5C0F-A14D-8B42-49DF10B7F598}"/>
              </a:ext>
            </a:extLst>
          </p:cNvPr>
          <p:cNvSpPr/>
          <p:nvPr/>
        </p:nvSpPr>
        <p:spPr>
          <a:xfrm>
            <a:off x="1543465" y="1577918"/>
            <a:ext cx="5372870" cy="4524315"/>
          </a:xfrm>
          <a:prstGeom prst="rect">
            <a:avLst/>
          </a:prstGeom>
        </p:spPr>
        <p:txBody>
          <a:bodyPr wrap="square">
            <a:spAutoFit/>
          </a:bodyPr>
          <a:lstStyle/>
          <a:p>
            <a:r>
              <a:rPr lang="en-US" dirty="0">
                <a:solidFill>
                  <a:srgbClr val="717074"/>
                </a:solidFill>
                <a:latin typeface="Arial" panose="020B0604020202020204" pitchFamily="34" charset="0"/>
                <a:cs typeface="Arial" panose="020B0604020202020204" pitchFamily="34" charset="0"/>
              </a:rPr>
              <a:t>The Indiana Department of Child Services received over </a:t>
            </a:r>
            <a:r>
              <a:rPr lang="en-US" b="1" dirty="0">
                <a:solidFill>
                  <a:srgbClr val="717074"/>
                </a:solidFill>
                <a:latin typeface="Arial" panose="020B0604020202020204" pitchFamily="34" charset="0"/>
                <a:cs typeface="Arial" panose="020B0604020202020204" pitchFamily="34" charset="0"/>
              </a:rPr>
              <a:t>200,000</a:t>
            </a:r>
            <a:r>
              <a:rPr lang="en-US" dirty="0">
                <a:solidFill>
                  <a:srgbClr val="717074"/>
                </a:solidFill>
                <a:latin typeface="Arial" panose="020B0604020202020204" pitchFamily="34" charset="0"/>
                <a:cs typeface="Arial" panose="020B0604020202020204" pitchFamily="34" charset="0"/>
              </a:rPr>
              <a:t> reports of child abuse and/or neglect in 2017.</a:t>
            </a:r>
          </a:p>
          <a:p>
            <a:endParaRPr lang="en-US" dirty="0">
              <a:solidFill>
                <a:srgbClr val="717074"/>
              </a:solidFill>
              <a:latin typeface="Arial" panose="020B0604020202020204" pitchFamily="34" charset="0"/>
              <a:cs typeface="Arial" panose="020B0604020202020204" pitchFamily="34" charset="0"/>
            </a:endParaRPr>
          </a:p>
          <a:p>
            <a:endParaRPr lang="en-US" dirty="0">
              <a:solidFill>
                <a:srgbClr val="717074"/>
              </a:solidFill>
              <a:latin typeface="Arial" panose="020B0604020202020204" pitchFamily="34" charset="0"/>
              <a:cs typeface="Arial" panose="020B0604020202020204" pitchFamily="34" charset="0"/>
            </a:endParaRPr>
          </a:p>
          <a:p>
            <a:r>
              <a:rPr lang="en-US" dirty="0">
                <a:solidFill>
                  <a:srgbClr val="717074"/>
                </a:solidFill>
                <a:latin typeface="Arial" panose="020B0604020202020204" pitchFamily="34" charset="0"/>
                <a:cs typeface="Arial" panose="020B0604020202020204" pitchFamily="34" charset="0"/>
              </a:rPr>
              <a:t>That is an average of </a:t>
            </a:r>
            <a:r>
              <a:rPr lang="en-US" b="1" dirty="0">
                <a:solidFill>
                  <a:srgbClr val="717074"/>
                </a:solidFill>
                <a:latin typeface="Arial" panose="020B0604020202020204" pitchFamily="34" charset="0"/>
                <a:cs typeface="Arial" panose="020B0604020202020204" pitchFamily="34" charset="0"/>
              </a:rPr>
              <a:t>547 calls per day </a:t>
            </a:r>
            <a:r>
              <a:rPr lang="en-US" dirty="0">
                <a:solidFill>
                  <a:srgbClr val="717074"/>
                </a:solidFill>
                <a:latin typeface="Arial" panose="020B0604020202020204" pitchFamily="34" charset="0"/>
                <a:cs typeface="Arial" panose="020B0604020202020204" pitchFamily="34" charset="0"/>
              </a:rPr>
              <a:t>from caring adults who have the self efficacy to report.</a:t>
            </a:r>
          </a:p>
          <a:p>
            <a:endParaRPr lang="en-US" dirty="0">
              <a:solidFill>
                <a:srgbClr val="717074"/>
              </a:solidFill>
              <a:latin typeface="Arial" panose="020B0604020202020204" pitchFamily="34" charset="0"/>
              <a:cs typeface="Arial" panose="020B0604020202020204" pitchFamily="34" charset="0"/>
            </a:endParaRPr>
          </a:p>
          <a:p>
            <a:endParaRPr lang="en-US" dirty="0">
              <a:solidFill>
                <a:srgbClr val="717074"/>
              </a:solidFill>
              <a:latin typeface="Arial" panose="020B0604020202020204" pitchFamily="34" charset="0"/>
              <a:cs typeface="Arial" panose="020B0604020202020204" pitchFamily="34" charset="0"/>
            </a:endParaRPr>
          </a:p>
          <a:p>
            <a:r>
              <a:rPr lang="en-US" dirty="0">
                <a:solidFill>
                  <a:srgbClr val="717074"/>
                </a:solidFill>
                <a:latin typeface="Arial" panose="020B0604020202020204" pitchFamily="34" charset="0"/>
                <a:cs typeface="Arial" panose="020B0604020202020204" pitchFamily="34" charset="0"/>
              </a:rPr>
              <a:t>Lifeline currently is unable to serve more than </a:t>
            </a:r>
          </a:p>
          <a:p>
            <a:r>
              <a:rPr lang="en-US" dirty="0">
                <a:solidFill>
                  <a:srgbClr val="717074"/>
                </a:solidFill>
                <a:latin typeface="Arial" panose="020B0604020202020204" pitchFamily="34" charset="0"/>
                <a:cs typeface="Arial" panose="020B0604020202020204" pitchFamily="34" charset="0"/>
              </a:rPr>
              <a:t>30 cases each week due to limited staffing.</a:t>
            </a:r>
          </a:p>
          <a:p>
            <a:endParaRPr lang="en-US" dirty="0">
              <a:solidFill>
                <a:srgbClr val="717074"/>
              </a:solidFill>
              <a:latin typeface="Arial" panose="020B0604020202020204" pitchFamily="34" charset="0"/>
              <a:cs typeface="Arial" panose="020B0604020202020204" pitchFamily="34" charset="0"/>
            </a:endParaRPr>
          </a:p>
          <a:p>
            <a:endParaRPr lang="en-US" dirty="0">
              <a:solidFill>
                <a:srgbClr val="717074"/>
              </a:solidFill>
              <a:latin typeface="Arial" panose="020B0604020202020204" pitchFamily="34" charset="0"/>
              <a:cs typeface="Arial" panose="020B0604020202020204" pitchFamily="34" charset="0"/>
            </a:endParaRPr>
          </a:p>
          <a:p>
            <a:r>
              <a:rPr lang="en-US" b="1" dirty="0">
                <a:solidFill>
                  <a:srgbClr val="717074"/>
                </a:solidFill>
                <a:latin typeface="Arial" panose="020B0604020202020204" pitchFamily="34" charset="0"/>
                <a:cs typeface="Arial" panose="020B0604020202020204" pitchFamily="34" charset="0"/>
              </a:rPr>
              <a:t>How do we impact a need that is so great?</a:t>
            </a:r>
          </a:p>
          <a:p>
            <a:endParaRPr lang="en-US" dirty="0"/>
          </a:p>
          <a:p>
            <a:r>
              <a:rPr lang="en-US" dirty="0"/>
              <a:t> </a:t>
            </a:r>
          </a:p>
        </p:txBody>
      </p:sp>
      <p:sp>
        <p:nvSpPr>
          <p:cNvPr id="20" name="TextBox 19">
            <a:extLst>
              <a:ext uri="{FF2B5EF4-FFF2-40B4-BE49-F238E27FC236}">
                <a16:creationId xmlns:a16="http://schemas.microsoft.com/office/drawing/2014/main" id="{755CC08D-5CBA-A240-9058-1E5C3031E0E3}"/>
              </a:ext>
            </a:extLst>
          </p:cNvPr>
          <p:cNvSpPr txBox="1"/>
          <p:nvPr/>
        </p:nvSpPr>
        <p:spPr>
          <a:xfrm>
            <a:off x="8306354" y="1441436"/>
            <a:ext cx="2458296" cy="1692771"/>
          </a:xfrm>
          <a:prstGeom prst="rect">
            <a:avLst/>
          </a:prstGeom>
          <a:noFill/>
        </p:spPr>
        <p:txBody>
          <a:bodyPr wrap="square" rtlCol="0">
            <a:spAutoFit/>
          </a:bodyPr>
          <a:lstStyle/>
          <a:p>
            <a:pPr algn="ctr"/>
            <a:r>
              <a:rPr lang="en-US" sz="4000" b="1" dirty="0">
                <a:solidFill>
                  <a:srgbClr val="FB8D2B"/>
                </a:solidFill>
                <a:latin typeface="Arial Black" panose="020B0604020202020204" pitchFamily="34" charset="0"/>
                <a:cs typeface="Arial Black" panose="020B0604020202020204" pitchFamily="34" charset="0"/>
              </a:rPr>
              <a:t>26%</a:t>
            </a:r>
          </a:p>
          <a:p>
            <a:pPr algn="ctr"/>
            <a:r>
              <a:rPr lang="en-US" sz="1600" dirty="0">
                <a:solidFill>
                  <a:srgbClr val="717074"/>
                </a:solidFill>
                <a:latin typeface="Arial" panose="020B0604020202020204" pitchFamily="34" charset="0"/>
                <a:cs typeface="Arial" panose="020B0604020202020204" pitchFamily="34" charset="0"/>
              </a:rPr>
              <a:t>Of children will witness or experience a traumatic event before they turn four years-old.</a:t>
            </a:r>
          </a:p>
        </p:txBody>
      </p:sp>
      <p:sp>
        <p:nvSpPr>
          <p:cNvPr id="21" name="TextBox 20">
            <a:extLst>
              <a:ext uri="{FF2B5EF4-FFF2-40B4-BE49-F238E27FC236}">
                <a16:creationId xmlns:a16="http://schemas.microsoft.com/office/drawing/2014/main" id="{D7A982A3-47C5-5C48-BD18-02F26B7348E7}"/>
              </a:ext>
            </a:extLst>
          </p:cNvPr>
          <p:cNvSpPr txBox="1"/>
          <p:nvPr/>
        </p:nvSpPr>
        <p:spPr>
          <a:xfrm>
            <a:off x="8306354" y="3954049"/>
            <a:ext cx="2458296" cy="1938992"/>
          </a:xfrm>
          <a:prstGeom prst="rect">
            <a:avLst/>
          </a:prstGeom>
          <a:noFill/>
        </p:spPr>
        <p:txBody>
          <a:bodyPr wrap="square" rtlCol="0">
            <a:spAutoFit/>
          </a:bodyPr>
          <a:lstStyle/>
          <a:p>
            <a:pPr algn="ctr"/>
            <a:r>
              <a:rPr lang="en-US" sz="4000" b="1" dirty="0">
                <a:solidFill>
                  <a:srgbClr val="FB8D2B"/>
                </a:solidFill>
                <a:latin typeface="Arial Black" panose="020B0604020202020204" pitchFamily="34" charset="0"/>
                <a:cs typeface="Arial Black" panose="020B0604020202020204" pitchFamily="34" charset="0"/>
              </a:rPr>
              <a:t>76%</a:t>
            </a:r>
          </a:p>
          <a:p>
            <a:pPr algn="ctr"/>
            <a:r>
              <a:rPr lang="en-US" sz="1600" dirty="0">
                <a:solidFill>
                  <a:srgbClr val="717074"/>
                </a:solidFill>
                <a:latin typeface="Arial" panose="020B0604020202020204" pitchFamily="34" charset="0"/>
                <a:cs typeface="Arial" panose="020B0604020202020204" pitchFamily="34" charset="0"/>
              </a:rPr>
              <a:t>Of children who experience multiple events before the age of three go on to have developmental delays.</a:t>
            </a:r>
          </a:p>
        </p:txBody>
      </p:sp>
      <p:cxnSp>
        <p:nvCxnSpPr>
          <p:cNvPr id="22" name="Straight Connector 21">
            <a:extLst>
              <a:ext uri="{FF2B5EF4-FFF2-40B4-BE49-F238E27FC236}">
                <a16:creationId xmlns:a16="http://schemas.microsoft.com/office/drawing/2014/main" id="{9ED722BC-3B82-4B4C-8880-3FE859C2C481}"/>
              </a:ext>
            </a:extLst>
          </p:cNvPr>
          <p:cNvCxnSpPr>
            <a:cxnSpLocks/>
          </p:cNvCxnSpPr>
          <p:nvPr/>
        </p:nvCxnSpPr>
        <p:spPr>
          <a:xfrm>
            <a:off x="7678058" y="1656607"/>
            <a:ext cx="0" cy="3833517"/>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818D04E2-E23F-A44F-9E8B-7E2707F5316C}"/>
              </a:ext>
            </a:extLst>
          </p:cNvPr>
          <p:cNvPicPr>
            <a:picLocks noChangeAspect="1"/>
          </p:cNvPicPr>
          <p:nvPr/>
        </p:nvPicPr>
        <p:blipFill>
          <a:blip r:embed="rId2"/>
          <a:srcRect/>
          <a:stretch/>
        </p:blipFill>
        <p:spPr>
          <a:xfrm>
            <a:off x="10393388" y="6036818"/>
            <a:ext cx="1634270" cy="465767"/>
          </a:xfrm>
          <a:prstGeom prst="rect">
            <a:avLst/>
          </a:prstGeom>
        </p:spPr>
      </p:pic>
    </p:spTree>
    <p:extLst>
      <p:ext uri="{BB962C8B-B14F-4D97-AF65-F5344CB8AC3E}">
        <p14:creationId xmlns:p14="http://schemas.microsoft.com/office/powerpoint/2010/main" val="380421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2</a:t>
            </a:r>
            <a:endParaRPr lang="en-US" sz="1100" dirty="0">
              <a:solidFill>
                <a:srgbClr val="FB8D2B"/>
              </a:solidFill>
              <a:latin typeface="Myriad Pro Light" panose="020B0403030403020204" pitchFamily="34" charset="0"/>
            </a:endParaRPr>
          </a:p>
        </p:txBody>
      </p:sp>
      <p:sp>
        <p:nvSpPr>
          <p:cNvPr id="19" name="TextBox 18">
            <a:extLst>
              <a:ext uri="{FF2B5EF4-FFF2-40B4-BE49-F238E27FC236}">
                <a16:creationId xmlns:a16="http://schemas.microsoft.com/office/drawing/2014/main" id="{6CB1725B-6762-CE47-B0E0-EB63D79CDA72}"/>
              </a:ext>
            </a:extLst>
          </p:cNvPr>
          <p:cNvSpPr txBox="1"/>
          <p:nvPr/>
        </p:nvSpPr>
        <p:spPr>
          <a:xfrm rot="16200000">
            <a:off x="-1069119" y="3577066"/>
            <a:ext cx="3564506"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03A4E1E-8F9A-8C48-B694-11A006BA487D}"/>
              </a:ext>
            </a:extLst>
          </p:cNvPr>
          <p:cNvSpPr txBox="1"/>
          <p:nvPr/>
        </p:nvSpPr>
        <p:spPr>
          <a:xfrm>
            <a:off x="1504709" y="1925618"/>
            <a:ext cx="5746818" cy="3842014"/>
          </a:xfrm>
          <a:prstGeom prst="rect">
            <a:avLst/>
          </a:prstGeom>
          <a:noFill/>
        </p:spPr>
        <p:txBody>
          <a:bodyPr wrap="square" rtlCol="0">
            <a:spAutoFit/>
          </a:bodyPr>
          <a:lstStyle/>
          <a:p>
            <a:r>
              <a:rPr lang="en-US" sz="2000" dirty="0">
                <a:solidFill>
                  <a:srgbClr val="717074"/>
                </a:solidFill>
                <a:latin typeface="Arial" panose="020B0604020202020204" pitchFamily="34" charset="0"/>
                <a:cs typeface="Arial" panose="020B0604020202020204" pitchFamily="34" charset="0"/>
              </a:rPr>
              <a:t>We believe </a:t>
            </a:r>
            <a:r>
              <a:rPr lang="en-US" sz="2000" b="1" i="1" dirty="0">
                <a:solidFill>
                  <a:srgbClr val="717074"/>
                </a:solidFill>
                <a:latin typeface="Arial" panose="020B0604020202020204" pitchFamily="34" charset="0"/>
                <a:cs typeface="Arial" panose="020B0604020202020204" pitchFamily="34" charset="0"/>
              </a:rPr>
              <a:t>family</a:t>
            </a:r>
            <a:r>
              <a:rPr lang="en-US" sz="2000" dirty="0">
                <a:solidFill>
                  <a:srgbClr val="717074"/>
                </a:solidFill>
                <a:latin typeface="Arial" panose="020B0604020202020204" pitchFamily="34" charset="0"/>
                <a:cs typeface="Arial" panose="020B0604020202020204" pitchFamily="34" charset="0"/>
              </a:rPr>
              <a:t> is the foundation for success.</a:t>
            </a:r>
          </a:p>
          <a:p>
            <a:endParaRPr lang="en-US" sz="2000" dirty="0">
              <a:solidFill>
                <a:srgbClr val="717074"/>
              </a:solidFill>
              <a:latin typeface="Arial" panose="020B0604020202020204" pitchFamily="34" charset="0"/>
              <a:cs typeface="Arial" panose="020B0604020202020204" pitchFamily="34" charset="0"/>
            </a:endParaRPr>
          </a:p>
          <a:p>
            <a:endParaRPr lang="en-US" sz="2000" dirty="0">
              <a:solidFill>
                <a:srgbClr val="717074"/>
              </a:solidFill>
              <a:latin typeface="Arial" panose="020B0604020202020204" pitchFamily="34" charset="0"/>
              <a:cs typeface="Arial" panose="020B0604020202020204" pitchFamily="34" charset="0"/>
            </a:endParaRPr>
          </a:p>
          <a:p>
            <a:r>
              <a:rPr lang="en-US" sz="2000" dirty="0">
                <a:solidFill>
                  <a:srgbClr val="717074"/>
                </a:solidFill>
                <a:latin typeface="Arial" panose="020B0604020202020204" pitchFamily="34" charset="0"/>
                <a:cs typeface="Arial" panose="020B0604020202020204" pitchFamily="34" charset="0"/>
              </a:rPr>
              <a:t>Our largest impact comes from meeting families’ unique needs by offering a variety of services.</a:t>
            </a:r>
          </a:p>
          <a:p>
            <a:endParaRPr lang="en-US" sz="2000" dirty="0">
              <a:solidFill>
                <a:srgbClr val="717074"/>
              </a:solidFill>
              <a:latin typeface="Arial" panose="020B0604020202020204" pitchFamily="34" charset="0"/>
              <a:cs typeface="Arial" panose="020B0604020202020204" pitchFamily="34" charset="0"/>
            </a:endParaRPr>
          </a:p>
          <a:p>
            <a:endParaRPr lang="en-US" sz="2000" dirty="0">
              <a:solidFill>
                <a:srgbClr val="717074"/>
              </a:solidFill>
              <a:latin typeface="Arial" panose="020B0604020202020204" pitchFamily="34" charset="0"/>
              <a:cs typeface="Arial" panose="020B0604020202020204" pitchFamily="34" charset="0"/>
            </a:endParaRPr>
          </a:p>
          <a:p>
            <a:endParaRPr lang="en-US" sz="2000" dirty="0">
              <a:solidFill>
                <a:srgbClr val="717074"/>
              </a:solidFill>
              <a:latin typeface="Arial" panose="020B0604020202020204" pitchFamily="34" charset="0"/>
              <a:cs typeface="Arial" panose="020B0604020202020204" pitchFamily="34" charset="0"/>
            </a:endParaRPr>
          </a:p>
          <a:p>
            <a:endParaRPr lang="en-US" sz="2000" dirty="0">
              <a:solidFill>
                <a:srgbClr val="717074"/>
              </a:solidFill>
              <a:latin typeface="Arial" panose="020B0604020202020204" pitchFamily="34" charset="0"/>
              <a:cs typeface="Arial" panose="020B0604020202020204" pitchFamily="34" charset="0"/>
            </a:endParaRPr>
          </a:p>
          <a:p>
            <a:pPr algn="ctr"/>
            <a:r>
              <a:rPr lang="en-US" sz="2000" dirty="0">
                <a:solidFill>
                  <a:srgbClr val="717074"/>
                </a:solidFill>
                <a:latin typeface="Arial" panose="020B0604020202020204" pitchFamily="34" charset="0"/>
                <a:cs typeface="Arial" panose="020B0604020202020204" pitchFamily="34" charset="0"/>
              </a:rPr>
              <a:t>We are serving clients for more </a:t>
            </a:r>
          </a:p>
          <a:p>
            <a:pPr algn="ctr"/>
            <a:r>
              <a:rPr lang="en-US" sz="2000" dirty="0">
                <a:solidFill>
                  <a:srgbClr val="717074"/>
                </a:solidFill>
                <a:latin typeface="Arial" panose="020B0604020202020204" pitchFamily="34" charset="0"/>
                <a:cs typeface="Arial" panose="020B0604020202020204" pitchFamily="34" charset="0"/>
              </a:rPr>
              <a:t>than </a:t>
            </a:r>
            <a:r>
              <a:rPr lang="en-US" sz="2000" b="1" i="1" dirty="0">
                <a:solidFill>
                  <a:srgbClr val="717074"/>
                </a:solidFill>
                <a:latin typeface="Arial" panose="020B0604020202020204" pitchFamily="34" charset="0"/>
                <a:cs typeface="Arial" panose="020B0604020202020204" pitchFamily="34" charset="0"/>
              </a:rPr>
              <a:t>7,000</a:t>
            </a:r>
            <a:r>
              <a:rPr lang="en-US" sz="2000" dirty="0">
                <a:solidFill>
                  <a:srgbClr val="717074"/>
                </a:solidFill>
                <a:latin typeface="Arial" panose="020B0604020202020204" pitchFamily="34" charset="0"/>
                <a:cs typeface="Arial" panose="020B0604020202020204" pitchFamily="34" charset="0"/>
              </a:rPr>
              <a:t> hours each week.</a:t>
            </a:r>
          </a:p>
          <a:p>
            <a:pPr>
              <a:lnSpc>
                <a:spcPct val="150000"/>
              </a:lnSpc>
            </a:pP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8143B48-EC2F-E842-9D9F-FD11A69C320F}"/>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CBE4F5-D630-0A4C-8FB3-231B27E121FE}"/>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pic>
        <p:nvPicPr>
          <p:cNvPr id="16" name="Picture 15" descr="A picture containing toy, man&#10;&#10;Description automatically generated">
            <a:extLst>
              <a:ext uri="{FF2B5EF4-FFF2-40B4-BE49-F238E27FC236}">
                <a16:creationId xmlns:a16="http://schemas.microsoft.com/office/drawing/2014/main" id="{DB1BD57C-7445-7044-BDE7-B77B96D85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368" y="39018"/>
            <a:ext cx="4629105" cy="6688947"/>
          </a:xfrm>
          <a:prstGeom prst="rect">
            <a:avLst/>
          </a:prstGeom>
        </p:spPr>
      </p:pic>
      <p:sp>
        <p:nvSpPr>
          <p:cNvPr id="3" name="Rectangle 2">
            <a:extLst>
              <a:ext uri="{FF2B5EF4-FFF2-40B4-BE49-F238E27FC236}">
                <a16:creationId xmlns:a16="http://schemas.microsoft.com/office/drawing/2014/main" id="{497D36FF-466F-F64B-A9B8-1955B20C1673}"/>
              </a:ext>
            </a:extLst>
          </p:cNvPr>
          <p:cNvSpPr/>
          <p:nvPr/>
        </p:nvSpPr>
        <p:spPr>
          <a:xfrm>
            <a:off x="6995480" y="1011218"/>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8234A69-5D61-634C-B1B4-24E13E05A97E}"/>
              </a:ext>
            </a:extLst>
          </p:cNvPr>
          <p:cNvSpPr txBox="1"/>
          <p:nvPr/>
        </p:nvSpPr>
        <p:spPr>
          <a:xfrm>
            <a:off x="1405287" y="831954"/>
            <a:ext cx="9161417" cy="707886"/>
          </a:xfrm>
          <a:prstGeom prst="rect">
            <a:avLst/>
          </a:prstGeom>
          <a:noFill/>
        </p:spPr>
        <p:txBody>
          <a:bodyPr wrap="square" rtlCol="0">
            <a:spAutoFit/>
          </a:bodyPr>
          <a:lstStyle/>
          <a:p>
            <a:r>
              <a:rPr lang="en-US" sz="4000" b="1" dirty="0">
                <a:solidFill>
                  <a:srgbClr val="FB8D2B"/>
                </a:solidFill>
                <a:latin typeface="Arial Black" panose="020B0604020202020204" pitchFamily="34" charset="0"/>
                <a:cs typeface="Arial Black" panose="020B0604020202020204" pitchFamily="34" charset="0"/>
              </a:rPr>
              <a:t>Serving Every County</a:t>
            </a:r>
          </a:p>
        </p:txBody>
      </p:sp>
      <p:sp>
        <p:nvSpPr>
          <p:cNvPr id="17" name="TextBox 16">
            <a:extLst>
              <a:ext uri="{FF2B5EF4-FFF2-40B4-BE49-F238E27FC236}">
                <a16:creationId xmlns:a16="http://schemas.microsoft.com/office/drawing/2014/main" id="{084E096B-013C-5C48-90C4-1130D2147AD7}"/>
              </a:ext>
            </a:extLst>
          </p:cNvPr>
          <p:cNvSpPr txBox="1"/>
          <p:nvPr/>
        </p:nvSpPr>
        <p:spPr>
          <a:xfrm>
            <a:off x="2522041" y="3968312"/>
            <a:ext cx="3573959" cy="707886"/>
          </a:xfrm>
          <a:prstGeom prst="rect">
            <a:avLst/>
          </a:prstGeom>
          <a:noFill/>
        </p:spPr>
        <p:txBody>
          <a:bodyPr wrap="square" rtlCol="0">
            <a:spAutoFit/>
          </a:bodyPr>
          <a:lstStyle/>
          <a:p>
            <a:pPr algn="ctr"/>
            <a:r>
              <a:rPr lang="en-US" sz="4000" b="1" dirty="0">
                <a:solidFill>
                  <a:srgbClr val="FB8D2B"/>
                </a:solidFill>
                <a:latin typeface="Arial Black" panose="020B0604020202020204" pitchFamily="34" charset="0"/>
                <a:cs typeface="Arial Black" panose="020B0604020202020204" pitchFamily="34" charset="0"/>
              </a:rPr>
              <a:t>7,000</a:t>
            </a:r>
            <a:endParaRPr lang="en-US" sz="3200" b="1" dirty="0">
              <a:solidFill>
                <a:srgbClr val="FB8D2B"/>
              </a:solidFill>
              <a:latin typeface="Arial Black" panose="020B0604020202020204" pitchFamily="34" charset="0"/>
              <a:cs typeface="Arial Black" panose="020B0604020202020204" pitchFamily="34" charset="0"/>
            </a:endParaRPr>
          </a:p>
        </p:txBody>
      </p:sp>
      <p:pic>
        <p:nvPicPr>
          <p:cNvPr id="18" name="Picture 17">
            <a:extLst>
              <a:ext uri="{FF2B5EF4-FFF2-40B4-BE49-F238E27FC236}">
                <a16:creationId xmlns:a16="http://schemas.microsoft.com/office/drawing/2014/main" id="{690FEE4E-CB36-3542-9A49-258F1A99C94F}"/>
              </a:ext>
            </a:extLst>
          </p:cNvPr>
          <p:cNvPicPr>
            <a:picLocks noChangeAspect="1"/>
          </p:cNvPicPr>
          <p:nvPr/>
        </p:nvPicPr>
        <p:blipFill>
          <a:blip r:embed="rId3"/>
          <a:srcRect/>
          <a:stretch/>
        </p:blipFill>
        <p:spPr>
          <a:xfrm>
            <a:off x="10465408" y="6052035"/>
            <a:ext cx="1634270" cy="465767"/>
          </a:xfrm>
          <a:prstGeom prst="rect">
            <a:avLst/>
          </a:prstGeom>
        </p:spPr>
      </p:pic>
    </p:spTree>
    <p:extLst>
      <p:ext uri="{BB962C8B-B14F-4D97-AF65-F5344CB8AC3E}">
        <p14:creationId xmlns:p14="http://schemas.microsoft.com/office/powerpoint/2010/main" val="257135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34A69-5D61-634C-B1B4-24E13E05A97E}"/>
              </a:ext>
            </a:extLst>
          </p:cNvPr>
          <p:cNvSpPr txBox="1"/>
          <p:nvPr/>
        </p:nvSpPr>
        <p:spPr>
          <a:xfrm>
            <a:off x="1402852" y="658725"/>
            <a:ext cx="9161417" cy="707886"/>
          </a:xfrm>
          <a:prstGeom prst="rect">
            <a:avLst/>
          </a:prstGeom>
          <a:noFill/>
        </p:spPr>
        <p:txBody>
          <a:bodyPr wrap="square" rtlCol="0">
            <a:spAutoFit/>
          </a:bodyPr>
          <a:lstStyle/>
          <a:p>
            <a:r>
              <a:rPr lang="en-US" sz="4000" b="1" dirty="0">
                <a:solidFill>
                  <a:srgbClr val="FB8D2B"/>
                </a:solidFill>
                <a:latin typeface="Arial Black" panose="020B0604020202020204" pitchFamily="34" charset="0"/>
                <a:cs typeface="Arial Black" panose="020B0604020202020204" pitchFamily="34" charset="0"/>
              </a:rPr>
              <a:t>We are Difference Makers</a:t>
            </a:r>
          </a:p>
        </p:txBody>
      </p:sp>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2</a:t>
            </a:r>
            <a:endParaRPr lang="en-US" sz="1100" dirty="0">
              <a:solidFill>
                <a:srgbClr val="FB8D2B"/>
              </a:solidFill>
              <a:latin typeface="Myriad Pro Light" panose="020B0403030403020204" pitchFamily="34" charset="0"/>
            </a:endParaRPr>
          </a:p>
        </p:txBody>
      </p:sp>
      <p:sp>
        <p:nvSpPr>
          <p:cNvPr id="19" name="TextBox 18">
            <a:extLst>
              <a:ext uri="{FF2B5EF4-FFF2-40B4-BE49-F238E27FC236}">
                <a16:creationId xmlns:a16="http://schemas.microsoft.com/office/drawing/2014/main" id="{6CB1725B-6762-CE47-B0E0-EB63D79CDA72}"/>
              </a:ext>
            </a:extLst>
          </p:cNvPr>
          <p:cNvSpPr txBox="1"/>
          <p:nvPr/>
        </p:nvSpPr>
        <p:spPr>
          <a:xfrm rot="16200000">
            <a:off x="-1069119" y="3577066"/>
            <a:ext cx="3564506"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03A4E1E-8F9A-8C48-B694-11A006BA487D}"/>
              </a:ext>
            </a:extLst>
          </p:cNvPr>
          <p:cNvSpPr txBox="1"/>
          <p:nvPr/>
        </p:nvSpPr>
        <p:spPr>
          <a:xfrm>
            <a:off x="1390143" y="1812297"/>
            <a:ext cx="5433372" cy="4093428"/>
          </a:xfrm>
          <a:prstGeom prst="rect">
            <a:avLst/>
          </a:prstGeom>
          <a:noFill/>
        </p:spPr>
        <p:txBody>
          <a:bodyPr wrap="square" rtlCol="0">
            <a:spAutoFit/>
          </a:bodyPr>
          <a:lstStyle/>
          <a:p>
            <a:r>
              <a:rPr lang="en-US" sz="2000" dirty="0">
                <a:solidFill>
                  <a:srgbClr val="717074"/>
                </a:solidFill>
                <a:latin typeface="Arial" panose="020B0604020202020204" pitchFamily="34" charset="0"/>
                <a:cs typeface="Arial" panose="020B0604020202020204" pitchFamily="34" charset="0"/>
              </a:rPr>
              <a:t>Our programs work to restore emotional, mental and spiritual health, and then give families the tools they need to stay that way for the long-term. </a:t>
            </a:r>
          </a:p>
          <a:p>
            <a:endParaRPr lang="en-US" sz="2000" dirty="0">
              <a:solidFill>
                <a:srgbClr val="717074"/>
              </a:solidFill>
              <a:latin typeface="Arial" panose="020B0604020202020204" pitchFamily="34" charset="0"/>
              <a:cs typeface="Arial" panose="020B0604020202020204" pitchFamily="34" charset="0"/>
            </a:endParaRPr>
          </a:p>
          <a:p>
            <a:endParaRPr lang="en-US" sz="2000" dirty="0">
              <a:solidFill>
                <a:srgbClr val="717074"/>
              </a:solidFill>
              <a:latin typeface="Arial" panose="020B0604020202020204" pitchFamily="34" charset="0"/>
              <a:cs typeface="Arial" panose="020B0604020202020204" pitchFamily="34" charset="0"/>
            </a:endParaRPr>
          </a:p>
          <a:p>
            <a:r>
              <a:rPr lang="en-US" sz="2000" dirty="0">
                <a:solidFill>
                  <a:srgbClr val="717074"/>
                </a:solidFill>
                <a:latin typeface="Arial" panose="020B0604020202020204" pitchFamily="34" charset="0"/>
                <a:cs typeface="Arial" panose="020B0604020202020204" pitchFamily="34" charset="0"/>
              </a:rPr>
              <a:t>It’s not just the child or individual family member in crisis who needs support and care, it’s the entire family. Our programs are built to support the individual, as well as the whole family. We believe that with family involvement, our chances of creating lasting change are exponentially greater.</a:t>
            </a:r>
          </a:p>
        </p:txBody>
      </p:sp>
      <p:sp>
        <p:nvSpPr>
          <p:cNvPr id="13" name="Rectangle 12">
            <a:extLst>
              <a:ext uri="{FF2B5EF4-FFF2-40B4-BE49-F238E27FC236}">
                <a16:creationId xmlns:a16="http://schemas.microsoft.com/office/drawing/2014/main" id="{F8143B48-EC2F-E842-9D9F-FD11A69C320F}"/>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CBE4F5-D630-0A4C-8FB3-231B27E121FE}"/>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pic>
        <p:nvPicPr>
          <p:cNvPr id="17" name="Picture 16">
            <a:extLst>
              <a:ext uri="{FF2B5EF4-FFF2-40B4-BE49-F238E27FC236}">
                <a16:creationId xmlns:a16="http://schemas.microsoft.com/office/drawing/2014/main" id="{2526C015-020B-D44D-AD22-B483E00D4B29}"/>
              </a:ext>
            </a:extLst>
          </p:cNvPr>
          <p:cNvPicPr>
            <a:picLocks noChangeAspect="1"/>
          </p:cNvPicPr>
          <p:nvPr/>
        </p:nvPicPr>
        <p:blipFill>
          <a:blip r:embed="rId2"/>
          <a:stretch>
            <a:fillRect/>
          </a:stretch>
        </p:blipFill>
        <p:spPr>
          <a:xfrm>
            <a:off x="7382428" y="1611145"/>
            <a:ext cx="4470704" cy="367129"/>
          </a:xfrm>
          <a:prstGeom prst="rect">
            <a:avLst/>
          </a:prstGeom>
        </p:spPr>
      </p:pic>
      <p:cxnSp>
        <p:nvCxnSpPr>
          <p:cNvPr id="18" name="Straight Connector 17">
            <a:extLst>
              <a:ext uri="{FF2B5EF4-FFF2-40B4-BE49-F238E27FC236}">
                <a16:creationId xmlns:a16="http://schemas.microsoft.com/office/drawing/2014/main" id="{B16DC81B-3381-7247-B8C1-A87D6A4A908E}"/>
              </a:ext>
            </a:extLst>
          </p:cNvPr>
          <p:cNvCxnSpPr>
            <a:cxnSpLocks/>
          </p:cNvCxnSpPr>
          <p:nvPr/>
        </p:nvCxnSpPr>
        <p:spPr>
          <a:xfrm>
            <a:off x="7039428" y="2083387"/>
            <a:ext cx="0" cy="3833517"/>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B41279F-DCD5-4040-AAB9-E25A176B25CA}"/>
              </a:ext>
            </a:extLst>
          </p:cNvPr>
          <p:cNvSpPr txBox="1"/>
          <p:nvPr/>
        </p:nvSpPr>
        <p:spPr>
          <a:xfrm>
            <a:off x="7397259" y="2083387"/>
            <a:ext cx="4794741" cy="4195957"/>
          </a:xfrm>
          <a:prstGeom prst="rect">
            <a:avLst/>
          </a:prstGeom>
          <a:noFill/>
        </p:spPr>
        <p:txBody>
          <a:bodyPr wrap="square" rtlCol="0">
            <a:spAutoFit/>
          </a:bodyPr>
          <a:lstStyle/>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Assessment of Need</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Casework</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Therapy</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Homemaker Services</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Monthly Reports</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Full-family Involvement</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Services in Client’s Homes</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Visitation Supervision</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Parent Engagement</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24/7 Crisis Intervention</a:t>
            </a:r>
          </a:p>
        </p:txBody>
      </p:sp>
      <p:pic>
        <p:nvPicPr>
          <p:cNvPr id="21" name="Picture 20">
            <a:extLst>
              <a:ext uri="{FF2B5EF4-FFF2-40B4-BE49-F238E27FC236}">
                <a16:creationId xmlns:a16="http://schemas.microsoft.com/office/drawing/2014/main" id="{AB497100-AC50-AF4A-9B44-F7EDE176F43E}"/>
              </a:ext>
            </a:extLst>
          </p:cNvPr>
          <p:cNvPicPr>
            <a:picLocks noChangeAspect="1"/>
          </p:cNvPicPr>
          <p:nvPr/>
        </p:nvPicPr>
        <p:blipFill>
          <a:blip r:embed="rId3"/>
          <a:srcRect/>
          <a:stretch/>
        </p:blipFill>
        <p:spPr>
          <a:xfrm>
            <a:off x="10436930" y="6101096"/>
            <a:ext cx="1634270" cy="465767"/>
          </a:xfrm>
          <a:prstGeom prst="rect">
            <a:avLst/>
          </a:prstGeom>
        </p:spPr>
      </p:pic>
    </p:spTree>
    <p:extLst>
      <p:ext uri="{BB962C8B-B14F-4D97-AF65-F5344CB8AC3E}">
        <p14:creationId xmlns:p14="http://schemas.microsoft.com/office/powerpoint/2010/main" val="2515513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2</a:t>
            </a:r>
            <a:endParaRPr lang="en-US" sz="1100" dirty="0">
              <a:solidFill>
                <a:srgbClr val="FB8D2B"/>
              </a:solidFill>
              <a:latin typeface="Myriad Pro Light" panose="020B0403030403020204" pitchFamily="34" charset="0"/>
            </a:endParaRPr>
          </a:p>
        </p:txBody>
      </p:sp>
      <p:sp>
        <p:nvSpPr>
          <p:cNvPr id="19" name="TextBox 18">
            <a:extLst>
              <a:ext uri="{FF2B5EF4-FFF2-40B4-BE49-F238E27FC236}">
                <a16:creationId xmlns:a16="http://schemas.microsoft.com/office/drawing/2014/main" id="{6CB1725B-6762-CE47-B0E0-EB63D79CDA72}"/>
              </a:ext>
            </a:extLst>
          </p:cNvPr>
          <p:cNvSpPr txBox="1"/>
          <p:nvPr/>
        </p:nvSpPr>
        <p:spPr>
          <a:xfrm rot="16200000">
            <a:off x="-1069119" y="3577066"/>
            <a:ext cx="3564506"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8143B48-EC2F-E842-9D9F-FD11A69C320F}"/>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CBE4F5-D630-0A4C-8FB3-231B27E121FE}"/>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pic>
        <p:nvPicPr>
          <p:cNvPr id="6" name="Picture 5" descr="A picture containing food&#10;&#10;Description automatically generated">
            <a:extLst>
              <a:ext uri="{FF2B5EF4-FFF2-40B4-BE49-F238E27FC236}">
                <a16:creationId xmlns:a16="http://schemas.microsoft.com/office/drawing/2014/main" id="{B97F7C0D-35C3-364F-BC3D-7F8CE3B4A7BE}"/>
              </a:ext>
            </a:extLst>
          </p:cNvPr>
          <p:cNvPicPr>
            <a:picLocks noChangeAspect="1"/>
          </p:cNvPicPr>
          <p:nvPr/>
        </p:nvPicPr>
        <p:blipFill>
          <a:blip r:embed="rId2"/>
          <a:stretch>
            <a:fillRect/>
          </a:stretch>
        </p:blipFill>
        <p:spPr>
          <a:xfrm>
            <a:off x="2372488" y="614542"/>
            <a:ext cx="3911600" cy="1828800"/>
          </a:xfrm>
          <a:prstGeom prst="rect">
            <a:avLst/>
          </a:prstGeom>
        </p:spPr>
      </p:pic>
      <p:pic>
        <p:nvPicPr>
          <p:cNvPr id="9" name="Picture 8" descr="A close up of a logo&#10;&#10;Description automatically generated">
            <a:extLst>
              <a:ext uri="{FF2B5EF4-FFF2-40B4-BE49-F238E27FC236}">
                <a16:creationId xmlns:a16="http://schemas.microsoft.com/office/drawing/2014/main" id="{08FD4343-4F46-1A4A-A0FA-41B9220D143C}"/>
              </a:ext>
            </a:extLst>
          </p:cNvPr>
          <p:cNvPicPr>
            <a:picLocks noChangeAspect="1"/>
          </p:cNvPicPr>
          <p:nvPr/>
        </p:nvPicPr>
        <p:blipFill>
          <a:blip r:embed="rId3"/>
          <a:stretch>
            <a:fillRect/>
          </a:stretch>
        </p:blipFill>
        <p:spPr>
          <a:xfrm>
            <a:off x="2829688" y="2671565"/>
            <a:ext cx="2997200" cy="18669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1574B99E-9170-2F47-995B-136C4D6F1BA8}"/>
              </a:ext>
            </a:extLst>
          </p:cNvPr>
          <p:cNvPicPr>
            <a:picLocks noChangeAspect="1"/>
          </p:cNvPicPr>
          <p:nvPr/>
        </p:nvPicPr>
        <p:blipFill>
          <a:blip r:embed="rId4"/>
          <a:stretch>
            <a:fillRect/>
          </a:stretch>
        </p:blipFill>
        <p:spPr>
          <a:xfrm>
            <a:off x="2298102" y="4851992"/>
            <a:ext cx="3873500" cy="1651000"/>
          </a:xfrm>
          <a:prstGeom prst="rect">
            <a:avLst/>
          </a:prstGeom>
        </p:spPr>
      </p:pic>
      <p:pic>
        <p:nvPicPr>
          <p:cNvPr id="20" name="Picture 19">
            <a:extLst>
              <a:ext uri="{FF2B5EF4-FFF2-40B4-BE49-F238E27FC236}">
                <a16:creationId xmlns:a16="http://schemas.microsoft.com/office/drawing/2014/main" id="{BD64F2C3-DEE2-3F46-BA7B-BE17D4397560}"/>
              </a:ext>
            </a:extLst>
          </p:cNvPr>
          <p:cNvPicPr>
            <a:picLocks noChangeAspect="1"/>
          </p:cNvPicPr>
          <p:nvPr/>
        </p:nvPicPr>
        <p:blipFill>
          <a:blip r:embed="rId5"/>
          <a:stretch>
            <a:fillRect/>
          </a:stretch>
        </p:blipFill>
        <p:spPr>
          <a:xfrm>
            <a:off x="7135393" y="591923"/>
            <a:ext cx="2684119" cy="1780901"/>
          </a:xfrm>
          <a:prstGeom prst="rect">
            <a:avLst/>
          </a:prstGeom>
        </p:spPr>
      </p:pic>
      <p:pic>
        <p:nvPicPr>
          <p:cNvPr id="21" name="Picture 20">
            <a:extLst>
              <a:ext uri="{FF2B5EF4-FFF2-40B4-BE49-F238E27FC236}">
                <a16:creationId xmlns:a16="http://schemas.microsoft.com/office/drawing/2014/main" id="{CB3385CD-0DEF-CA42-B77C-576FF7E2AE89}"/>
              </a:ext>
            </a:extLst>
          </p:cNvPr>
          <p:cNvPicPr>
            <a:picLocks noChangeAspect="1"/>
          </p:cNvPicPr>
          <p:nvPr/>
        </p:nvPicPr>
        <p:blipFill>
          <a:blip r:embed="rId6"/>
          <a:stretch>
            <a:fillRect/>
          </a:stretch>
        </p:blipFill>
        <p:spPr>
          <a:xfrm>
            <a:off x="7230406" y="4701617"/>
            <a:ext cx="2466721" cy="1782139"/>
          </a:xfrm>
          <a:prstGeom prst="rect">
            <a:avLst/>
          </a:prstGeom>
        </p:spPr>
      </p:pic>
      <p:pic>
        <p:nvPicPr>
          <p:cNvPr id="22" name="Picture 2" descr="Image may contain: 2 people, people smiling, child, tree and outdoor">
            <a:extLst>
              <a:ext uri="{FF2B5EF4-FFF2-40B4-BE49-F238E27FC236}">
                <a16:creationId xmlns:a16="http://schemas.microsoft.com/office/drawing/2014/main" id="{CCE1747D-18D8-0842-B54D-C036425530E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956" t="3152" b="13803"/>
          <a:stretch/>
        </p:blipFill>
        <p:spPr bwMode="auto">
          <a:xfrm>
            <a:off x="7257776" y="2635895"/>
            <a:ext cx="2439351" cy="18018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E926DC1-D3A3-6740-9222-48388C934A52}"/>
              </a:ext>
            </a:extLst>
          </p:cNvPr>
          <p:cNvPicPr>
            <a:picLocks noChangeAspect="1"/>
          </p:cNvPicPr>
          <p:nvPr/>
        </p:nvPicPr>
        <p:blipFill>
          <a:blip r:embed="rId8"/>
          <a:srcRect/>
          <a:stretch/>
        </p:blipFill>
        <p:spPr>
          <a:xfrm>
            <a:off x="10393388" y="6037225"/>
            <a:ext cx="1634270" cy="465767"/>
          </a:xfrm>
          <a:prstGeom prst="rect">
            <a:avLst/>
          </a:prstGeom>
        </p:spPr>
      </p:pic>
    </p:spTree>
    <p:extLst>
      <p:ext uri="{BB962C8B-B14F-4D97-AF65-F5344CB8AC3E}">
        <p14:creationId xmlns:p14="http://schemas.microsoft.com/office/powerpoint/2010/main" val="2803764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34A69-5D61-634C-B1B4-24E13E05A97E}"/>
              </a:ext>
            </a:extLst>
          </p:cNvPr>
          <p:cNvSpPr txBox="1"/>
          <p:nvPr/>
        </p:nvSpPr>
        <p:spPr>
          <a:xfrm>
            <a:off x="1405287" y="534408"/>
            <a:ext cx="9161417" cy="707886"/>
          </a:xfrm>
          <a:prstGeom prst="rect">
            <a:avLst/>
          </a:prstGeom>
          <a:noFill/>
        </p:spPr>
        <p:txBody>
          <a:bodyPr wrap="square" rtlCol="0">
            <a:spAutoFit/>
          </a:bodyPr>
          <a:lstStyle/>
          <a:p>
            <a:r>
              <a:rPr lang="en-US" sz="4000" b="1" dirty="0">
                <a:solidFill>
                  <a:srgbClr val="FB8D2B"/>
                </a:solidFill>
                <a:latin typeface="Arial Black" panose="020B0604020202020204" pitchFamily="34" charset="0"/>
                <a:cs typeface="Arial Black" panose="020B0604020202020204" pitchFamily="34" charset="0"/>
              </a:rPr>
              <a:t>Opportunities</a:t>
            </a:r>
          </a:p>
        </p:txBody>
      </p:sp>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2</a:t>
            </a:r>
            <a:endParaRPr lang="en-US" sz="1100" dirty="0">
              <a:solidFill>
                <a:srgbClr val="FB8D2B"/>
              </a:solidFill>
              <a:latin typeface="Myriad Pro Light" panose="020B0403030403020204" pitchFamily="34" charset="0"/>
            </a:endParaRPr>
          </a:p>
        </p:txBody>
      </p:sp>
      <p:sp>
        <p:nvSpPr>
          <p:cNvPr id="19" name="TextBox 18">
            <a:extLst>
              <a:ext uri="{FF2B5EF4-FFF2-40B4-BE49-F238E27FC236}">
                <a16:creationId xmlns:a16="http://schemas.microsoft.com/office/drawing/2014/main" id="{6CB1725B-6762-CE47-B0E0-EB63D79CDA72}"/>
              </a:ext>
            </a:extLst>
          </p:cNvPr>
          <p:cNvSpPr txBox="1"/>
          <p:nvPr/>
        </p:nvSpPr>
        <p:spPr>
          <a:xfrm rot="16200000">
            <a:off x="-1069119" y="3577066"/>
            <a:ext cx="3564506"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03A4E1E-8F9A-8C48-B694-11A006BA487D}"/>
              </a:ext>
            </a:extLst>
          </p:cNvPr>
          <p:cNvSpPr txBox="1"/>
          <p:nvPr/>
        </p:nvSpPr>
        <p:spPr>
          <a:xfrm>
            <a:off x="1593973" y="1407699"/>
            <a:ext cx="8561196" cy="4651915"/>
          </a:xfrm>
          <a:prstGeom prst="rect">
            <a:avLst/>
          </a:prstGeom>
          <a:noFill/>
        </p:spPr>
        <p:txBody>
          <a:bodyPr wrap="square" rtlCol="0">
            <a:spAutoFit/>
          </a:bodyPr>
          <a:lstStyle/>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Family Consultants/Case Managers</a:t>
            </a:r>
          </a:p>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Therapists</a:t>
            </a:r>
          </a:p>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Regional Supervisors </a:t>
            </a:r>
          </a:p>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Clinical Supervisors </a:t>
            </a:r>
          </a:p>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Homebuilders Family Consultants</a:t>
            </a:r>
          </a:p>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Visitation Specialists </a:t>
            </a:r>
          </a:p>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Homemakers</a:t>
            </a:r>
          </a:p>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Youth Treatment Specialists* </a:t>
            </a:r>
          </a:p>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Program Coordinators *</a:t>
            </a:r>
          </a:p>
          <a:p>
            <a:pPr marL="285750" indent="-285750">
              <a:lnSpc>
                <a:spcPct val="150000"/>
              </a:lnSpc>
              <a:buClr>
                <a:srgbClr val="FB8D2B"/>
              </a:buClr>
              <a:buFont typeface="Arial" panose="020B0604020202020204" pitchFamily="34" charset="0"/>
              <a:buChar char="•"/>
            </a:pPr>
            <a:r>
              <a:rPr lang="en-US" sz="2000" dirty="0">
                <a:solidFill>
                  <a:srgbClr val="717074"/>
                </a:solidFill>
                <a:latin typeface="Arial" panose="020B0604020202020204" pitchFamily="34" charset="0"/>
                <a:cs typeface="Arial" panose="020B0604020202020204" pitchFamily="34" charset="0"/>
              </a:rPr>
              <a:t>Teachers*</a:t>
            </a:r>
          </a:p>
        </p:txBody>
      </p:sp>
      <p:sp>
        <p:nvSpPr>
          <p:cNvPr id="13" name="Rectangle 12">
            <a:extLst>
              <a:ext uri="{FF2B5EF4-FFF2-40B4-BE49-F238E27FC236}">
                <a16:creationId xmlns:a16="http://schemas.microsoft.com/office/drawing/2014/main" id="{F8143B48-EC2F-E842-9D9F-FD11A69C320F}"/>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CBE4F5-D630-0A4C-8FB3-231B27E121FE}"/>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 name="Rectangle 2">
            <a:extLst>
              <a:ext uri="{FF2B5EF4-FFF2-40B4-BE49-F238E27FC236}">
                <a16:creationId xmlns:a16="http://schemas.microsoft.com/office/drawing/2014/main" id="{14ECDDFB-9FD2-F744-8EA0-5611A89AEFF6}"/>
              </a:ext>
            </a:extLst>
          </p:cNvPr>
          <p:cNvSpPr/>
          <p:nvPr/>
        </p:nvSpPr>
        <p:spPr>
          <a:xfrm>
            <a:off x="6802279" y="4248269"/>
            <a:ext cx="4355803" cy="1815882"/>
          </a:xfrm>
          <a:prstGeom prst="rect">
            <a:avLst/>
          </a:prstGeom>
        </p:spPr>
        <p:txBody>
          <a:bodyPr wrap="square">
            <a:spAutoFit/>
          </a:bodyPr>
          <a:lstStyle/>
          <a:p>
            <a:r>
              <a:rPr lang="en-US" sz="1600" dirty="0">
                <a:solidFill>
                  <a:srgbClr val="717074"/>
                </a:solidFill>
                <a:latin typeface="Arial" panose="020B0604020202020204" pitchFamily="34" charset="0"/>
                <a:cs typeface="Arial" panose="020B0604020202020204" pitchFamily="34" charset="0"/>
              </a:rPr>
              <a:t>We’re not just in the business of helping restore families, we also want to help our </a:t>
            </a:r>
            <a:r>
              <a:rPr lang="en-US" sz="1600" i="1" dirty="0">
                <a:solidFill>
                  <a:srgbClr val="FB8D2B"/>
                </a:solidFill>
                <a:latin typeface="Arial" panose="020B0604020202020204" pitchFamily="34" charset="0"/>
                <a:cs typeface="Arial" panose="020B0604020202020204" pitchFamily="34" charset="0"/>
              </a:rPr>
              <a:t>own employee’s families</a:t>
            </a:r>
            <a:r>
              <a:rPr lang="en-US" sz="1600" i="1" dirty="0">
                <a:solidFill>
                  <a:srgbClr val="717074"/>
                </a:solidFill>
                <a:latin typeface="Arial" panose="020B0604020202020204" pitchFamily="34" charset="0"/>
                <a:cs typeface="Arial" panose="020B0604020202020204" pitchFamily="34" charset="0"/>
              </a:rPr>
              <a:t>. </a:t>
            </a:r>
            <a:r>
              <a:rPr lang="en-US" sz="1600" dirty="0">
                <a:solidFill>
                  <a:srgbClr val="717074"/>
                </a:solidFill>
                <a:latin typeface="Arial" panose="020B0604020202020204" pitchFamily="34" charset="0"/>
                <a:cs typeface="Arial" panose="020B0604020202020204" pitchFamily="34" charset="0"/>
              </a:rPr>
              <a:t>All supervisors are encouraged to promote a healthy work-life balance. From flexible schedules to an employee fund for emergencies, we make families a priority.</a:t>
            </a:r>
          </a:p>
        </p:txBody>
      </p:sp>
      <p:sp>
        <p:nvSpPr>
          <p:cNvPr id="16" name="Rectangle 15">
            <a:extLst>
              <a:ext uri="{FF2B5EF4-FFF2-40B4-BE49-F238E27FC236}">
                <a16:creationId xmlns:a16="http://schemas.microsoft.com/office/drawing/2014/main" id="{DF817D05-8192-2445-A5C2-FA84F4806320}"/>
              </a:ext>
            </a:extLst>
          </p:cNvPr>
          <p:cNvSpPr/>
          <p:nvPr/>
        </p:nvSpPr>
        <p:spPr>
          <a:xfrm>
            <a:off x="6788007" y="3733656"/>
            <a:ext cx="4016484" cy="400110"/>
          </a:xfrm>
          <a:prstGeom prst="rect">
            <a:avLst/>
          </a:prstGeom>
        </p:spPr>
        <p:txBody>
          <a:bodyPr wrap="none">
            <a:spAutoFit/>
          </a:bodyPr>
          <a:lstStyle/>
          <a:p>
            <a:r>
              <a:rPr lang="en-US" sz="2000" dirty="0">
                <a:solidFill>
                  <a:srgbClr val="F58A27"/>
                </a:solidFill>
                <a:latin typeface="Arial" panose="020B0604020202020204" pitchFamily="34" charset="0"/>
                <a:cs typeface="Arial" panose="020B0604020202020204" pitchFamily="34" charset="0"/>
              </a:rPr>
              <a:t>FAMILIES MATTER | We mean it.</a:t>
            </a:r>
            <a:endParaRPr lang="en-US" sz="2000" dirty="0">
              <a:latin typeface="Arial" panose="020B0604020202020204" pitchFamily="34" charset="0"/>
              <a:cs typeface="Arial" panose="020B0604020202020204" pitchFamily="34" charset="0"/>
            </a:endParaRPr>
          </a:p>
        </p:txBody>
      </p:sp>
      <p:pic>
        <p:nvPicPr>
          <p:cNvPr id="20" name="Picture 2" descr="Image may contain: 13 people, people smiling, people standing, crowd and outdoor">
            <a:extLst>
              <a:ext uri="{FF2B5EF4-FFF2-40B4-BE49-F238E27FC236}">
                <a16:creationId xmlns:a16="http://schemas.microsoft.com/office/drawing/2014/main" id="{4250611E-E133-0645-AD6C-65048EC6F2E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6129" b="10718"/>
          <a:stretch/>
        </p:blipFill>
        <p:spPr bwMode="auto">
          <a:xfrm>
            <a:off x="6748272" y="1242295"/>
            <a:ext cx="4948974" cy="2083124"/>
          </a:xfrm>
          <a:prstGeom prst="roundRect">
            <a:avLst>
              <a:gd name="adj" fmla="val 4167"/>
            </a:avLst>
          </a:prstGeom>
          <a:noFill/>
          <a:ln w="76200" cap="sq">
            <a:noFill/>
            <a:miter lim="800000"/>
          </a:ln>
          <a:effectLst/>
          <a:scene3d>
            <a:camera prst="orthographicFront"/>
            <a:lightRig rig="threePt" dir="t">
              <a:rot lat="0" lon="0" rev="2700000"/>
            </a:lightRig>
          </a:scene3d>
          <a:sp3d contourW="6350">
            <a:bevelT h="38100"/>
            <a:contourClr>
              <a:srgbClr val="C0C0C0"/>
            </a:contourClr>
          </a:sp3d>
        </p:spPr>
      </p:pic>
      <p:pic>
        <p:nvPicPr>
          <p:cNvPr id="21" name="Picture 20">
            <a:extLst>
              <a:ext uri="{FF2B5EF4-FFF2-40B4-BE49-F238E27FC236}">
                <a16:creationId xmlns:a16="http://schemas.microsoft.com/office/drawing/2014/main" id="{20ED17C3-F568-4343-971B-3A22D5740ABA}"/>
              </a:ext>
            </a:extLst>
          </p:cNvPr>
          <p:cNvPicPr>
            <a:picLocks noChangeAspect="1"/>
          </p:cNvPicPr>
          <p:nvPr/>
        </p:nvPicPr>
        <p:blipFill>
          <a:blip r:embed="rId3"/>
          <a:srcRect/>
          <a:stretch/>
        </p:blipFill>
        <p:spPr>
          <a:xfrm>
            <a:off x="10384489" y="6074128"/>
            <a:ext cx="1634270" cy="465767"/>
          </a:xfrm>
          <a:prstGeom prst="rect">
            <a:avLst/>
          </a:prstGeom>
        </p:spPr>
      </p:pic>
    </p:spTree>
    <p:extLst>
      <p:ext uri="{BB962C8B-B14F-4D97-AF65-F5344CB8AC3E}">
        <p14:creationId xmlns:p14="http://schemas.microsoft.com/office/powerpoint/2010/main" val="312771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234A69-5D61-634C-B1B4-24E13E05A97E}"/>
              </a:ext>
            </a:extLst>
          </p:cNvPr>
          <p:cNvSpPr txBox="1"/>
          <p:nvPr/>
        </p:nvSpPr>
        <p:spPr>
          <a:xfrm>
            <a:off x="1405287" y="831954"/>
            <a:ext cx="9161417" cy="707886"/>
          </a:xfrm>
          <a:prstGeom prst="rect">
            <a:avLst/>
          </a:prstGeom>
          <a:noFill/>
        </p:spPr>
        <p:txBody>
          <a:bodyPr wrap="square" rtlCol="0">
            <a:spAutoFit/>
          </a:bodyPr>
          <a:lstStyle/>
          <a:p>
            <a:r>
              <a:rPr lang="en-US" sz="4000" b="1" dirty="0">
                <a:solidFill>
                  <a:srgbClr val="FB8D2B"/>
                </a:solidFill>
                <a:latin typeface="Arial Black" panose="020B0604020202020204" pitchFamily="34" charset="0"/>
                <a:cs typeface="Arial Black" panose="020B0604020202020204" pitchFamily="34" charset="0"/>
              </a:rPr>
              <a:t>Why work for us?</a:t>
            </a:r>
          </a:p>
        </p:txBody>
      </p:sp>
      <p:sp>
        <p:nvSpPr>
          <p:cNvPr id="10" name="Oval 9">
            <a:extLst>
              <a:ext uri="{FF2B5EF4-FFF2-40B4-BE49-F238E27FC236}">
                <a16:creationId xmlns:a16="http://schemas.microsoft.com/office/drawing/2014/main" id="{4BC5FE9E-D203-3741-9245-D21ED206FECE}"/>
              </a:ext>
            </a:extLst>
          </p:cNvPr>
          <p:cNvSpPr/>
          <p:nvPr/>
        </p:nvSpPr>
        <p:spPr>
          <a:xfrm>
            <a:off x="582327" y="5631406"/>
            <a:ext cx="548640" cy="548640"/>
          </a:xfrm>
          <a:prstGeom prst="ellipse">
            <a:avLst/>
          </a:prstGeom>
          <a:noFill/>
          <a:ln w="6350">
            <a:solidFill>
              <a:srgbClr val="FB8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C7115A9-5B1C-864A-BA51-73B5B1EBFB89}"/>
              </a:ext>
            </a:extLst>
          </p:cNvPr>
          <p:cNvCxnSpPr>
            <a:cxnSpLocks/>
            <a:stCxn id="10" idx="0"/>
          </p:cNvCxnSpPr>
          <p:nvPr/>
        </p:nvCxnSpPr>
        <p:spPr>
          <a:xfrm flipV="1">
            <a:off x="856647" y="831954"/>
            <a:ext cx="0" cy="4799452"/>
          </a:xfrm>
          <a:prstGeom prst="line">
            <a:avLst/>
          </a:prstGeom>
          <a:ln>
            <a:solidFill>
              <a:srgbClr val="FB8D2B"/>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B55BB3-856E-D741-AB1D-0217A39B4628}"/>
              </a:ext>
            </a:extLst>
          </p:cNvPr>
          <p:cNvSpPr txBox="1"/>
          <p:nvPr/>
        </p:nvSpPr>
        <p:spPr>
          <a:xfrm>
            <a:off x="719487" y="5751837"/>
            <a:ext cx="274320" cy="307777"/>
          </a:xfrm>
          <a:prstGeom prst="rect">
            <a:avLst/>
          </a:prstGeom>
          <a:noFill/>
        </p:spPr>
        <p:txBody>
          <a:bodyPr wrap="square" rtlCol="0">
            <a:spAutoFit/>
          </a:bodyPr>
          <a:lstStyle/>
          <a:p>
            <a:pPr algn="ctr"/>
            <a:r>
              <a:rPr lang="en-US" sz="1400" dirty="0">
                <a:solidFill>
                  <a:srgbClr val="FB8D2B"/>
                </a:solidFill>
                <a:latin typeface="Myriad Pro Light" panose="020B0403030403020204" pitchFamily="34" charset="0"/>
              </a:rPr>
              <a:t>2</a:t>
            </a:r>
            <a:endParaRPr lang="en-US" sz="1100" dirty="0">
              <a:solidFill>
                <a:srgbClr val="FB8D2B"/>
              </a:solidFill>
              <a:latin typeface="Myriad Pro Light" panose="020B0403030403020204" pitchFamily="34" charset="0"/>
            </a:endParaRPr>
          </a:p>
        </p:txBody>
      </p:sp>
      <p:sp>
        <p:nvSpPr>
          <p:cNvPr id="19" name="TextBox 18">
            <a:extLst>
              <a:ext uri="{FF2B5EF4-FFF2-40B4-BE49-F238E27FC236}">
                <a16:creationId xmlns:a16="http://schemas.microsoft.com/office/drawing/2014/main" id="{6CB1725B-6762-CE47-B0E0-EB63D79CDA72}"/>
              </a:ext>
            </a:extLst>
          </p:cNvPr>
          <p:cNvSpPr txBox="1"/>
          <p:nvPr/>
        </p:nvSpPr>
        <p:spPr>
          <a:xfrm rot="16200000">
            <a:off x="-1069119" y="3577066"/>
            <a:ext cx="3564506" cy="261610"/>
          </a:xfrm>
          <a:prstGeom prst="rect">
            <a:avLst/>
          </a:prstGeom>
          <a:noFill/>
        </p:spPr>
        <p:txBody>
          <a:bodyPr wrap="square" rtlCol="0">
            <a:spAutoFit/>
          </a:bodyPr>
          <a:lstStyle/>
          <a:p>
            <a:r>
              <a:rPr lang="en-US" sz="1100" spc="300" dirty="0">
                <a:solidFill>
                  <a:srgbClr val="FB9937"/>
                </a:solidFill>
                <a:latin typeface="Arial" panose="020B0604020202020204" pitchFamily="34" charset="0"/>
                <a:cs typeface="Arial" panose="020B0604020202020204" pitchFamily="34" charset="0"/>
              </a:rPr>
              <a:t>Lifeline Youth &amp; Family Services</a:t>
            </a:r>
          </a:p>
        </p:txBody>
      </p:sp>
      <p:sp>
        <p:nvSpPr>
          <p:cNvPr id="15" name="Oval 14">
            <a:extLst>
              <a:ext uri="{FF2B5EF4-FFF2-40B4-BE49-F238E27FC236}">
                <a16:creationId xmlns:a16="http://schemas.microsoft.com/office/drawing/2014/main" id="{2B7EF14A-E829-7A40-8CA2-16F68B21E93C}"/>
              </a:ext>
            </a:extLst>
          </p:cNvPr>
          <p:cNvSpPr/>
          <p:nvPr/>
        </p:nvSpPr>
        <p:spPr>
          <a:xfrm>
            <a:off x="810927" y="796911"/>
            <a:ext cx="91440" cy="91440"/>
          </a:xfrm>
          <a:prstGeom prst="ellipse">
            <a:avLst/>
          </a:prstGeom>
          <a:solidFill>
            <a:srgbClr val="FB8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03A4E1E-8F9A-8C48-B694-11A006BA487D}"/>
              </a:ext>
            </a:extLst>
          </p:cNvPr>
          <p:cNvSpPr txBox="1"/>
          <p:nvPr/>
        </p:nvSpPr>
        <p:spPr>
          <a:xfrm>
            <a:off x="1405287" y="1925618"/>
            <a:ext cx="7912882" cy="4195957"/>
          </a:xfrm>
          <a:prstGeom prst="rect">
            <a:avLst/>
          </a:prstGeom>
          <a:noFill/>
        </p:spPr>
        <p:txBody>
          <a:bodyPr wrap="square" numCol="2" rtlCol="0">
            <a:spAutoFit/>
          </a:bodyPr>
          <a:lstStyle/>
          <a:p>
            <a:pPr marL="342900" indent="-34290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Serving our communities</a:t>
            </a:r>
          </a:p>
          <a:p>
            <a:pPr marL="342900" indent="-34290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Foundation of faith</a:t>
            </a:r>
          </a:p>
          <a:p>
            <a:pPr marL="342900" indent="-34290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Opportunities for personal growth</a:t>
            </a:r>
          </a:p>
          <a:p>
            <a:pPr marL="342900" indent="-34290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Career Track</a:t>
            </a:r>
          </a:p>
          <a:p>
            <a:pPr marL="342900" indent="-34290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Tuition Assistance</a:t>
            </a:r>
          </a:p>
          <a:p>
            <a:pPr marL="342900" indent="-34290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Competitive pay</a:t>
            </a:r>
          </a:p>
          <a:p>
            <a:pPr marL="342900" indent="-34290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Benefits</a:t>
            </a:r>
            <a:br>
              <a:rPr lang="en-US" dirty="0">
                <a:solidFill>
                  <a:srgbClr val="717074"/>
                </a:solidFill>
                <a:latin typeface="Arial" panose="020B0604020202020204" pitchFamily="34" charset="0"/>
                <a:cs typeface="Arial" panose="020B0604020202020204" pitchFamily="34" charset="0"/>
              </a:rPr>
            </a:br>
            <a:endParaRPr lang="en-US" dirty="0">
              <a:solidFill>
                <a:srgbClr val="717074"/>
              </a:solidFill>
              <a:latin typeface="Arial" panose="020B0604020202020204" pitchFamily="34" charset="0"/>
              <a:cs typeface="Arial" panose="020B0604020202020204" pitchFamily="34" charset="0"/>
            </a:endParaRPr>
          </a:p>
          <a:p>
            <a:pPr marL="342900" indent="-342900">
              <a:lnSpc>
                <a:spcPct val="150000"/>
              </a:lnSpc>
              <a:buClr>
                <a:srgbClr val="FB8D2B"/>
              </a:buClr>
              <a:buFont typeface="Arial" panose="020B0604020202020204" pitchFamily="34" charset="0"/>
              <a:buChar char="•"/>
            </a:pPr>
            <a:endParaRPr lang="en-US" dirty="0">
              <a:solidFill>
                <a:srgbClr val="717074"/>
              </a:solidFill>
              <a:latin typeface="Arial" panose="020B0604020202020204" pitchFamily="34" charset="0"/>
              <a:cs typeface="Arial" panose="020B0604020202020204" pitchFamily="34" charset="0"/>
            </a:endParaRPr>
          </a:p>
          <a:p>
            <a:pPr>
              <a:lnSpc>
                <a:spcPct val="150000"/>
              </a:lnSpc>
              <a:buClr>
                <a:srgbClr val="FB8D2B"/>
              </a:buClr>
            </a:pPr>
            <a:endParaRPr lang="en-US" dirty="0">
              <a:solidFill>
                <a:srgbClr val="717074"/>
              </a:solidFill>
              <a:latin typeface="Arial" panose="020B0604020202020204" pitchFamily="34" charset="0"/>
              <a:cs typeface="Arial" panose="020B0604020202020204" pitchFamily="34" charset="0"/>
            </a:endParaRP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Professional development</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Mentors and staff with tenure</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Clinical Licensure reimbursement</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Continuing education &amp; training</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Supervision hours</a:t>
            </a:r>
          </a:p>
          <a:p>
            <a:pPr marL="285750" indent="-285750">
              <a:lnSpc>
                <a:spcPct val="150000"/>
              </a:lnSpc>
              <a:buClr>
                <a:srgbClr val="FB8D2B"/>
              </a:buClr>
              <a:buFont typeface="Arial" panose="020B0604020202020204" pitchFamily="34" charset="0"/>
              <a:buChar char="•"/>
            </a:pPr>
            <a:r>
              <a:rPr lang="en-US" dirty="0">
                <a:solidFill>
                  <a:srgbClr val="717074"/>
                </a:solidFill>
                <a:latin typeface="Arial" panose="020B0604020202020204" pitchFamily="34" charset="0"/>
                <a:cs typeface="Arial" panose="020B0604020202020204" pitchFamily="34" charset="0"/>
              </a:rPr>
              <a:t>CEU provider</a:t>
            </a:r>
          </a:p>
        </p:txBody>
      </p:sp>
      <p:sp>
        <p:nvSpPr>
          <p:cNvPr id="13" name="Rectangle 12">
            <a:extLst>
              <a:ext uri="{FF2B5EF4-FFF2-40B4-BE49-F238E27FC236}">
                <a16:creationId xmlns:a16="http://schemas.microsoft.com/office/drawing/2014/main" id="{F8143B48-EC2F-E842-9D9F-FD11A69C320F}"/>
              </a:ext>
            </a:extLst>
          </p:cNvPr>
          <p:cNvSpPr/>
          <p:nvPr/>
        </p:nvSpPr>
        <p:spPr>
          <a:xfrm>
            <a:off x="376177" y="6718892"/>
            <a:ext cx="11815823" cy="139108"/>
          </a:xfrm>
          <a:prstGeom prst="rect">
            <a:avLst/>
          </a:prstGeom>
          <a:solidFill>
            <a:srgbClr val="F9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6CBE4F5-D630-0A4C-8FB3-231B27E121FE}"/>
              </a:ext>
            </a:extLst>
          </p:cNvPr>
          <p:cNvSpPr/>
          <p:nvPr/>
        </p:nvSpPr>
        <p:spPr>
          <a:xfrm>
            <a:off x="0" y="6727965"/>
            <a:ext cx="1128532" cy="139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6" name="Rectangle 15">
            <a:extLst>
              <a:ext uri="{FF2B5EF4-FFF2-40B4-BE49-F238E27FC236}">
                <a16:creationId xmlns:a16="http://schemas.microsoft.com/office/drawing/2014/main" id="{14DFD690-E5F8-8D4C-A4CB-852346BE42B1}"/>
              </a:ext>
            </a:extLst>
          </p:cNvPr>
          <p:cNvSpPr/>
          <p:nvPr/>
        </p:nvSpPr>
        <p:spPr>
          <a:xfrm>
            <a:off x="1542446" y="5369796"/>
            <a:ext cx="7560083" cy="523220"/>
          </a:xfrm>
          <a:prstGeom prst="rect">
            <a:avLst/>
          </a:prstGeom>
        </p:spPr>
        <p:txBody>
          <a:bodyPr wrap="none">
            <a:spAutoFit/>
          </a:bodyPr>
          <a:lstStyle/>
          <a:p>
            <a:r>
              <a:rPr lang="en-US" sz="2800" dirty="0">
                <a:solidFill>
                  <a:srgbClr val="F58A27"/>
                </a:solidFill>
                <a:latin typeface="Arial" panose="020B0604020202020204" pitchFamily="34" charset="0"/>
                <a:cs typeface="Arial" panose="020B0604020202020204" pitchFamily="34" charset="0"/>
              </a:rPr>
              <a:t>Impact lives and help make a </a:t>
            </a:r>
            <a:r>
              <a:rPr lang="en-US" sz="2800" b="1" i="1" dirty="0">
                <a:solidFill>
                  <a:srgbClr val="F58A27"/>
                </a:solidFill>
                <a:latin typeface="Arial" panose="020B0604020202020204" pitchFamily="34" charset="0"/>
                <a:cs typeface="Arial" panose="020B0604020202020204" pitchFamily="34" charset="0"/>
              </a:rPr>
              <a:t>lasting change.</a:t>
            </a:r>
            <a:endParaRPr lang="en-US" sz="2800" b="1" i="1" dirty="0">
              <a:latin typeface="Arial" panose="020B0604020202020204" pitchFamily="34" charset="0"/>
              <a:cs typeface="Arial" panose="020B0604020202020204"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B835B05E-C99E-4A40-A24C-32AC473414D7}"/>
              </a:ext>
            </a:extLst>
          </p:cNvPr>
          <p:cNvPicPr>
            <a:picLocks noChangeAspect="1"/>
          </p:cNvPicPr>
          <p:nvPr/>
        </p:nvPicPr>
        <p:blipFill>
          <a:blip r:embed="rId2"/>
          <a:stretch>
            <a:fillRect/>
          </a:stretch>
        </p:blipFill>
        <p:spPr>
          <a:xfrm>
            <a:off x="9873408" y="2365060"/>
            <a:ext cx="1386592" cy="1733240"/>
          </a:xfrm>
          <a:prstGeom prst="rect">
            <a:avLst/>
          </a:prstGeom>
        </p:spPr>
      </p:pic>
      <p:pic>
        <p:nvPicPr>
          <p:cNvPr id="17" name="Picture 16">
            <a:extLst>
              <a:ext uri="{FF2B5EF4-FFF2-40B4-BE49-F238E27FC236}">
                <a16:creationId xmlns:a16="http://schemas.microsoft.com/office/drawing/2014/main" id="{E9133DC6-3D4D-7D4A-8BD5-08AC9FDB1DBA}"/>
              </a:ext>
            </a:extLst>
          </p:cNvPr>
          <p:cNvPicPr>
            <a:picLocks noChangeAspect="1"/>
          </p:cNvPicPr>
          <p:nvPr/>
        </p:nvPicPr>
        <p:blipFill>
          <a:blip r:embed="rId3"/>
          <a:srcRect/>
          <a:stretch/>
        </p:blipFill>
        <p:spPr>
          <a:xfrm>
            <a:off x="10442865" y="5983702"/>
            <a:ext cx="1634270" cy="465767"/>
          </a:xfrm>
          <a:prstGeom prst="rect">
            <a:avLst/>
          </a:prstGeom>
        </p:spPr>
      </p:pic>
    </p:spTree>
    <p:extLst>
      <p:ext uri="{BB962C8B-B14F-4D97-AF65-F5344CB8AC3E}">
        <p14:creationId xmlns:p14="http://schemas.microsoft.com/office/powerpoint/2010/main" val="28873123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4983</TotalTime>
  <Words>626</Words>
  <Application>Microsoft Office PowerPoint</Application>
  <PresentationFormat>Widescreen</PresentationFormat>
  <Paragraphs>131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Calibri</vt:lpstr>
      <vt:lpstr>Calibri Light</vt:lpstr>
      <vt:lpstr>Myriad Pro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Davonta Beckham</dc:creator>
  <cp:lastModifiedBy>Jennifer Sandman</cp:lastModifiedBy>
  <cp:revision>75</cp:revision>
  <cp:lastPrinted>2019-12-23T19:53:31Z</cp:lastPrinted>
  <dcterms:created xsi:type="dcterms:W3CDTF">2019-11-04T20:29:13Z</dcterms:created>
  <dcterms:modified xsi:type="dcterms:W3CDTF">2020-05-29T17:22:10Z</dcterms:modified>
</cp:coreProperties>
</file>